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80" r:id="rId5"/>
    <p:sldId id="277" r:id="rId6"/>
    <p:sldId id="278" r:id="rId7"/>
    <p:sldId id="357" r:id="rId8"/>
    <p:sldId id="358" r:id="rId9"/>
    <p:sldId id="360" r:id="rId10"/>
    <p:sldId id="361" r:id="rId11"/>
    <p:sldId id="362" r:id="rId12"/>
    <p:sldId id="363" r:id="rId13"/>
    <p:sldId id="365" r:id="rId14"/>
    <p:sldId id="366" r:id="rId15"/>
    <p:sldId id="367" r:id="rId16"/>
    <p:sldId id="279" r:id="rId17"/>
    <p:sldId id="368" r:id="rId18"/>
    <p:sldId id="281" r:id="rId19"/>
    <p:sldId id="282" r:id="rId20"/>
    <p:sldId id="371" r:id="rId21"/>
    <p:sldId id="364" r:id="rId22"/>
    <p:sldId id="283" r:id="rId23"/>
    <p:sldId id="284" r:id="rId24"/>
    <p:sldId id="285" r:id="rId25"/>
    <p:sldId id="286" r:id="rId26"/>
    <p:sldId id="287" r:id="rId27"/>
    <p:sldId id="288" r:id="rId28"/>
    <p:sldId id="289" r:id="rId29"/>
    <p:sldId id="290" r:id="rId30"/>
    <p:sldId id="292" r:id="rId31"/>
    <p:sldId id="293" r:id="rId32"/>
    <p:sldId id="291" r:id="rId33"/>
    <p:sldId id="294" r:id="rId34"/>
    <p:sldId id="295" r:id="rId35"/>
    <p:sldId id="370" r:id="rId36"/>
    <p:sldId id="373" r:id="rId37"/>
    <p:sldId id="372" r:id="rId38"/>
    <p:sldId id="297" r:id="rId39"/>
    <p:sldId id="298" r:id="rId40"/>
    <p:sldId id="299" r:id="rId41"/>
    <p:sldId id="300" r:id="rId42"/>
    <p:sldId id="301" r:id="rId43"/>
    <p:sldId id="302" r:id="rId44"/>
    <p:sldId id="303" r:id="rId45"/>
    <p:sldId id="304"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sorterViewPr>
    <p:cViewPr>
      <p:scale>
        <a:sx n="75" d="100"/>
        <a:sy n="75" d="100"/>
      </p:scale>
      <p:origin x="0" y="-13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44186-3015-4CAB-86FE-B1333530EC64}" type="datetimeFigureOut">
              <a:rPr lang="en-GB" smtClean="0"/>
              <a:t>17/09/2019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57673-E0E6-4C10-8CAA-480E3D85647F}" type="slidenum">
              <a:rPr lang="en-GB" smtClean="0"/>
              <a:t>‹#›</a:t>
            </a:fld>
            <a:endParaRPr lang="en-GB"/>
          </a:p>
        </p:txBody>
      </p:sp>
    </p:spTree>
    <p:extLst>
      <p:ext uri="{BB962C8B-B14F-4D97-AF65-F5344CB8AC3E}">
        <p14:creationId xmlns:p14="http://schemas.microsoft.com/office/powerpoint/2010/main" val="267911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683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03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39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515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20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448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5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55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548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1AF5B-C621-43DB-BD8A-1604EEE612CA}" type="datetimeFigureOut">
              <a:rPr lang="en-GB" smtClean="0">
                <a:solidFill>
                  <a:prstClr val="black">
                    <a:tint val="75000"/>
                  </a:prstClr>
                </a:solidFill>
              </a:rPr>
              <a:pPr/>
              <a:t>17/09/2019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E8A3035-0B1B-47FC-81AE-21052C426B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999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D361AF5B-C621-43DB-BD8A-1604EEE612CA}" type="datetimeFigureOut">
              <a:rPr lang="en-GB" smtClean="0">
                <a:solidFill>
                  <a:prstClr val="black">
                    <a:tint val="75000"/>
                  </a:prstClr>
                </a:solidFill>
              </a:rPr>
              <a:pPr/>
              <a:t>17/09/2019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FE8A3035-0B1B-47FC-81AE-21052C426B4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93395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quizlet.com/224779183/ocr-psychology-sampling-methods-flash-cards/?ne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quizlet.com/224779183/ocr-psychology-sampling-methods-flash-cards/?ne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quizlet.com/224779183/ocr-psychology-sampling-methods-flash-cards/?ne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quizlet.com/224779183/ocr-psychology-sampling-methods-flash-cards/?new"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quizlet.com/224779183/ocr-psychology-sampling-methods-flash-cards/?new"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8"/>
          <p:cNvSpPr txBox="1">
            <a:spLocks noGrp="1"/>
          </p:cNvSpPr>
          <p:nvPr>
            <p:ph type="title"/>
          </p:nvPr>
        </p:nvSpPr>
        <p:spPr>
          <a:xfrm>
            <a:off x="-32467" y="2564904"/>
            <a:ext cx="9144000" cy="908720"/>
          </a:xfrm>
          <a:prstGeom prst="rect">
            <a:avLst/>
          </a:prstGeom>
          <a:solidFill>
            <a:srgbClr val="FFFF00"/>
          </a:solidFill>
        </p:spPr>
        <p:txBody>
          <a:bodyPr lIns="91425" tIns="91425" rIns="91425" bIns="91425" anchor="t" anchorCtr="0">
            <a:noAutofit/>
          </a:bodyPr>
          <a:lstStyle/>
          <a:p>
            <a:pPr lvl="0">
              <a:spcBef>
                <a:spcPts val="0"/>
              </a:spcBef>
              <a:buNone/>
            </a:pPr>
            <a:r>
              <a:rPr lang="en-GB" sz="9600" dirty="0" smtClean="0"/>
              <a:t>Sampling methods</a:t>
            </a:r>
            <a:endParaRPr lang="en-GB" sz="9600" dirty="0"/>
          </a:p>
        </p:txBody>
      </p:sp>
      <p:sp>
        <p:nvSpPr>
          <p:cNvPr id="2" name="TextBox 1"/>
          <p:cNvSpPr txBox="1"/>
          <p:nvPr/>
        </p:nvSpPr>
        <p:spPr>
          <a:xfrm>
            <a:off x="0" y="0"/>
            <a:ext cx="9144000" cy="2308324"/>
          </a:xfrm>
          <a:prstGeom prst="rect">
            <a:avLst/>
          </a:prstGeom>
          <a:noFill/>
        </p:spPr>
        <p:txBody>
          <a:bodyPr wrap="square" rtlCol="0">
            <a:spAutoFit/>
          </a:bodyPr>
          <a:lstStyle/>
          <a:p>
            <a:r>
              <a:rPr lang="en-GB" sz="4800" dirty="0">
                <a:solidFill>
                  <a:prstClr val="black"/>
                </a:solidFill>
                <a:latin typeface="Arial" panose="020B0604020202020204" pitchFamily="34" charset="0"/>
                <a:cs typeface="Arial" panose="020B0604020202020204" pitchFamily="34" charset="0"/>
              </a:rPr>
              <a:t>How many words can you make out of </a:t>
            </a:r>
            <a:r>
              <a:rPr lang="en-GB" sz="4800" dirty="0" smtClean="0">
                <a:solidFill>
                  <a:prstClr val="black"/>
                </a:solidFill>
                <a:latin typeface="Arial" panose="020B0604020202020204" pitchFamily="34" charset="0"/>
                <a:cs typeface="Arial" panose="020B0604020202020204" pitchFamily="34" charset="0"/>
              </a:rPr>
              <a:t>any of the letters </a:t>
            </a:r>
            <a:r>
              <a:rPr lang="en-GB" sz="4800" dirty="0">
                <a:solidFill>
                  <a:prstClr val="black"/>
                </a:solidFill>
                <a:latin typeface="Arial" panose="020B0604020202020204" pitchFamily="34" charset="0"/>
                <a:cs typeface="Arial" panose="020B0604020202020204" pitchFamily="34" charset="0"/>
              </a:rPr>
              <a:t>of this phrase?</a:t>
            </a:r>
          </a:p>
        </p:txBody>
      </p:sp>
      <p:pic>
        <p:nvPicPr>
          <p:cNvPr id="1026" name="Picture 2" descr="C:\Users\vevagora\AppData\Local\Microsoft\Windows\Temporary Internet Files\Content.IE5\RJXJF1R3\the_alphabet_in_bubble_lett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 y="4878287"/>
            <a:ext cx="2046215" cy="1979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evagora\AppData\Local\Microsoft\Windows\Temporary Internet Files\Content.IE5\HS5AWRH2\ee70d92fc8-800x53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774" y="5301208"/>
            <a:ext cx="2302845" cy="1534270"/>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3995936" y="1602226"/>
            <a:ext cx="1152128" cy="1193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67961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3999" cy="923330"/>
          </a:xfrm>
          <a:prstGeom prst="rect">
            <a:avLst/>
          </a:prstGeom>
          <a:solidFill>
            <a:srgbClr val="FFFF00"/>
          </a:solidFill>
        </p:spPr>
        <p:txBody>
          <a:bodyPr wrap="square" rtlCol="0">
            <a:spAutoFit/>
          </a:bodyPr>
          <a:lstStyle/>
          <a:p>
            <a:pPr algn="ctr"/>
            <a:r>
              <a:rPr lang="en-GB" sz="5400" dirty="0" smtClean="0">
                <a:latin typeface="Arial" panose="020B0604020202020204" pitchFamily="34" charset="0"/>
                <a:cs typeface="Arial" panose="020B0604020202020204" pitchFamily="34" charset="0"/>
              </a:rPr>
              <a:t>Sample Size</a:t>
            </a:r>
            <a:endParaRPr lang="en-GB" sz="5400" dirty="0">
              <a:latin typeface="Arial" panose="020B0604020202020204" pitchFamily="34" charset="0"/>
              <a:cs typeface="Arial" panose="020B0604020202020204" pitchFamily="34" charset="0"/>
            </a:endParaRPr>
          </a:p>
        </p:txBody>
      </p:sp>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 y="923330"/>
            <a:ext cx="9143999" cy="2862322"/>
          </a:xfrm>
          <a:prstGeom prst="rect">
            <a:avLst/>
          </a:prstGeom>
        </p:spPr>
        <p:txBody>
          <a:bodyPr wrap="square">
            <a:spAutoFit/>
          </a:bodyPr>
          <a:lstStyle/>
          <a:p>
            <a:r>
              <a:rPr lang="en-GB" sz="3600" dirty="0" smtClean="0">
                <a:latin typeface="Arial" panose="020B0604020202020204" pitchFamily="34" charset="0"/>
                <a:cs typeface="Arial" panose="020B0604020202020204" pitchFamily="34" charset="0"/>
              </a:rPr>
              <a:t>Psychologists </a:t>
            </a:r>
            <a:r>
              <a:rPr lang="en-GB" sz="3600" dirty="0">
                <a:latin typeface="Arial" panose="020B0604020202020204" pitchFamily="34" charset="0"/>
                <a:cs typeface="Arial" panose="020B0604020202020204" pitchFamily="34" charset="0"/>
              </a:rPr>
              <a:t>try to have as large a sample as possible in order to be able to generalise to the target population confidently. The ideal sample size depends on the size of the target population. </a:t>
            </a:r>
          </a:p>
        </p:txBody>
      </p:sp>
      <p:pic>
        <p:nvPicPr>
          <p:cNvPr id="6146" name="Picture 2" descr="Image result for it depend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5021" y="3882801"/>
            <a:ext cx="5373955" cy="306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7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3999" cy="923330"/>
          </a:xfrm>
          <a:prstGeom prst="rect">
            <a:avLst/>
          </a:prstGeom>
          <a:solidFill>
            <a:srgbClr val="FFFF00"/>
          </a:solidFill>
        </p:spPr>
        <p:txBody>
          <a:bodyPr wrap="square" rtlCol="0">
            <a:spAutoFit/>
          </a:bodyPr>
          <a:lstStyle/>
          <a:p>
            <a:pPr algn="ctr"/>
            <a:r>
              <a:rPr lang="en-GB" sz="5400" dirty="0" smtClean="0">
                <a:latin typeface="Arial" panose="020B0604020202020204" pitchFamily="34" charset="0"/>
                <a:cs typeface="Arial" panose="020B0604020202020204" pitchFamily="34" charset="0"/>
              </a:rPr>
              <a:t>Sample Size</a:t>
            </a:r>
            <a:endParaRPr lang="en-GB" sz="5400" dirty="0">
              <a:latin typeface="Arial" panose="020B0604020202020204" pitchFamily="34" charset="0"/>
              <a:cs typeface="Arial" panose="020B0604020202020204" pitchFamily="34" charset="0"/>
            </a:endParaRPr>
          </a:p>
        </p:txBody>
      </p:sp>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 y="923330"/>
            <a:ext cx="9143999" cy="3046988"/>
          </a:xfrm>
          <a:prstGeom prst="rect">
            <a:avLst/>
          </a:prstGeom>
        </p:spPr>
        <p:txBody>
          <a:bodyPr wrap="square">
            <a:spAutoFit/>
          </a:bodyPr>
          <a:lstStyle/>
          <a:p>
            <a:r>
              <a:rPr lang="en-GB" sz="4800" dirty="0" smtClean="0">
                <a:latin typeface="Arial" panose="020B0604020202020204" pitchFamily="34" charset="0"/>
                <a:cs typeface="Arial" panose="020B0604020202020204" pitchFamily="34" charset="0"/>
              </a:rPr>
              <a:t>If </a:t>
            </a:r>
            <a:r>
              <a:rPr lang="en-GB" sz="4800" dirty="0">
                <a:latin typeface="Arial" panose="020B0604020202020204" pitchFamily="34" charset="0"/>
                <a:cs typeface="Arial" panose="020B0604020202020204" pitchFamily="34" charset="0"/>
              </a:rPr>
              <a:t>the sample size is below 50 Ps, it is usually called </a:t>
            </a:r>
            <a:r>
              <a:rPr lang="en-GB" sz="4800" u="sng" dirty="0">
                <a:latin typeface="Arial" panose="020B0604020202020204" pitchFamily="34" charset="0"/>
                <a:cs typeface="Arial" panose="020B0604020202020204" pitchFamily="34" charset="0"/>
              </a:rPr>
              <a:t>idiographic</a:t>
            </a:r>
            <a:r>
              <a:rPr lang="en-GB" sz="4800" dirty="0">
                <a:latin typeface="Arial" panose="020B0604020202020204" pitchFamily="34" charset="0"/>
                <a:cs typeface="Arial" panose="020B0604020202020204" pitchFamily="34" charset="0"/>
              </a:rPr>
              <a:t>. Larger sample sizes are called </a:t>
            </a:r>
            <a:r>
              <a:rPr lang="en-GB" sz="4800" u="sng" dirty="0">
                <a:latin typeface="Arial" panose="020B0604020202020204" pitchFamily="34" charset="0"/>
                <a:cs typeface="Arial" panose="020B0604020202020204" pitchFamily="34" charset="0"/>
              </a:rPr>
              <a:t>nomothetic</a:t>
            </a:r>
            <a:r>
              <a:rPr lang="en-GB" sz="4800" dirty="0">
                <a:latin typeface="Arial" panose="020B0604020202020204" pitchFamily="34" charset="0"/>
                <a:cs typeface="Arial" panose="020B0604020202020204" pitchFamily="34" charset="0"/>
              </a:rPr>
              <a:t>.</a:t>
            </a:r>
          </a:p>
        </p:txBody>
      </p:sp>
      <p:pic>
        <p:nvPicPr>
          <p:cNvPr id="9218" name="Picture 2" descr="Image result for magnifying glas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0748" y="4181475"/>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27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459022544"/>
              </p:ext>
            </p:extLst>
          </p:nvPr>
        </p:nvGraphicFramePr>
        <p:xfrm>
          <a:off x="14808" y="287992"/>
          <a:ext cx="9161749" cy="6309360"/>
        </p:xfrm>
        <a:graphic>
          <a:graphicData uri="http://schemas.openxmlformats.org/drawingml/2006/table">
            <a:tbl>
              <a:tblPr firstRow="1" firstCol="1" bandRow="1">
                <a:tableStyleId>{5940675A-B579-460E-94D1-54222C63F5DA}</a:tableStyleId>
              </a:tblPr>
              <a:tblGrid>
                <a:gridCol w="1546151">
                  <a:extLst>
                    <a:ext uri="{9D8B030D-6E8A-4147-A177-3AD203B41FA5}">
                      <a16:colId xmlns:a16="http://schemas.microsoft.com/office/drawing/2014/main" val="20000"/>
                    </a:ext>
                  </a:extLst>
                </a:gridCol>
                <a:gridCol w="3847881">
                  <a:extLst>
                    <a:ext uri="{9D8B030D-6E8A-4147-A177-3AD203B41FA5}">
                      <a16:colId xmlns:a16="http://schemas.microsoft.com/office/drawing/2014/main" val="20001"/>
                    </a:ext>
                  </a:extLst>
                </a:gridCol>
                <a:gridCol w="3767717">
                  <a:extLst>
                    <a:ext uri="{9D8B030D-6E8A-4147-A177-3AD203B41FA5}">
                      <a16:colId xmlns:a16="http://schemas.microsoft.com/office/drawing/2014/main" val="20002"/>
                    </a:ext>
                  </a:extLst>
                </a:gridCol>
              </a:tblGrid>
              <a:tr h="0">
                <a:tc rowSpan="4">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Social</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Milgram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40</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Bocchiaro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149</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vMerge="1">
                  <a:txBody>
                    <a:bodyPr/>
                    <a:lstStyle/>
                    <a:p>
                      <a:endParaRPr lang="en-GB"/>
                    </a:p>
                  </a:txBody>
                  <a:tcPr/>
                </a:tc>
                <a:tc>
                  <a:txBody>
                    <a:bodyPr/>
                    <a:lstStyle/>
                    <a:p>
                      <a:pPr algn="ctr">
                        <a:lnSpc>
                          <a:spcPct val="115000"/>
                        </a:lnSpc>
                        <a:spcAft>
                          <a:spcPts val="0"/>
                        </a:spcAft>
                      </a:pPr>
                      <a:r>
                        <a:rPr lang="en-GB" sz="1800" dirty="0" err="1">
                          <a:effectLst/>
                          <a:latin typeface="Arial" panose="020B0604020202020204" pitchFamily="34" charset="0"/>
                          <a:cs typeface="Arial" panose="020B0604020202020204" pitchFamily="34" charset="0"/>
                        </a:rPr>
                        <a:t>Piliavin</a:t>
                      </a:r>
                      <a:r>
                        <a:rPr lang="en-GB" sz="18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4550</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Levine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Unknown number from 23 countries</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rowSpan="4">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Cognitive</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Loftus and Palmer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45</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Grant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39</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Moray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28</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Simons and Chabris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192</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rowSpan="4">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Developmental</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Bandura</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72</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Chaney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32</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Kohlberg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75</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0"/>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Lee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228</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rowSpan="4">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Biological</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Sperry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11</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Casey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59</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3"/>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Blakemore and Cooper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2 kittens</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4"/>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Maguire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66</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5"/>
                  </a:ext>
                </a:extLst>
              </a:tr>
              <a:tr h="0">
                <a:tc rowSpan="4">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Individual Differences</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Freud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1</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6"/>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Baron-Cohen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76</a:t>
                      </a:r>
                      <a:endParaRPr lang="en-GB" sz="16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7"/>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Gould </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1.75 million</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8"/>
                  </a:ext>
                </a:extLst>
              </a:tr>
              <a:tr h="0">
                <a:tc vMerge="1">
                  <a:txBody>
                    <a:bodyPr/>
                    <a:lstStyle/>
                    <a:p>
                      <a:endParaRPr lang="en-GB"/>
                    </a:p>
                  </a:txBody>
                  <a:tcP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Hancock</a:t>
                      </a:r>
                      <a:endParaRPr lang="en-GB"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52</a:t>
                      </a:r>
                      <a:endParaRPr lang="en-GB"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9"/>
                  </a:ext>
                </a:extLst>
              </a:tr>
            </a:tbl>
          </a:graphicData>
        </a:graphic>
      </p:graphicFrame>
      <p:pic>
        <p:nvPicPr>
          <p:cNvPr id="8" name="Picture 4" descr="Image result for HIGHLIGHTE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040133"/>
            <a:ext cx="2804356" cy="280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7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789040"/>
            <a:ext cx="2843808" cy="707886"/>
          </a:xfrm>
          <a:prstGeom prst="rect">
            <a:avLst/>
          </a:prstGeom>
          <a:noFill/>
        </p:spPr>
        <p:txBody>
          <a:bodyPr wrap="square" rtlCol="0">
            <a:spAutoFit/>
          </a:bodyPr>
          <a:lstStyle/>
          <a:p>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Key Terms</a:t>
            </a:r>
          </a:p>
        </p:txBody>
      </p:sp>
      <p:sp>
        <p:nvSpPr>
          <p:cNvPr id="4" name="Oval 3"/>
          <p:cNvSpPr/>
          <p:nvPr/>
        </p:nvSpPr>
        <p:spPr>
          <a:xfrm>
            <a:off x="0" y="134774"/>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38249" y="2008681"/>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6" name="TextBox 5"/>
          <p:cNvSpPr txBox="1"/>
          <p:nvPr/>
        </p:nvSpPr>
        <p:spPr>
          <a:xfrm>
            <a:off x="2916659" y="13370"/>
            <a:ext cx="6227341" cy="6921895"/>
          </a:xfrm>
          <a:prstGeom prst="rect">
            <a:avLst/>
          </a:prstGeom>
          <a:noFill/>
        </p:spPr>
        <p:txBody>
          <a:bodyPr wrap="square" rtlCol="0">
            <a:spAutoFit/>
          </a:bodyPr>
          <a:lstStyle/>
          <a:p>
            <a:r>
              <a:rPr lang="en-GB" sz="1600" dirty="0">
                <a:solidFill>
                  <a:prstClr val="black"/>
                </a:solidFill>
                <a:latin typeface="Arial" panose="020B0604020202020204" pitchFamily="34" charset="0"/>
              </a:rPr>
              <a:t>Key Terms</a:t>
            </a:r>
          </a:p>
          <a:p>
            <a:pPr marL="342900" lvl="0" indent="-342900">
              <a:lnSpc>
                <a:spcPct val="115000"/>
              </a:lnSpc>
              <a:spcAft>
                <a:spcPts val="0"/>
              </a:spcAft>
              <a:buFont typeface="Symbol"/>
              <a:buChar char=""/>
            </a:pPr>
            <a:r>
              <a:rPr lang="en-GB" sz="1600" dirty="0" smtClean="0">
                <a:effectLst/>
                <a:latin typeface="Arial"/>
                <a:ea typeface="Calibri"/>
                <a:cs typeface="Times New Roman"/>
              </a:rPr>
              <a:t>Androcentric: biased towards men.</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Cultural bias: Sample is too focused on one culture, isn’t representative of all cultures. </a:t>
            </a:r>
            <a:endParaRPr lang="en-GB" sz="1400" dirty="0">
              <a:ea typeface="Calibri"/>
              <a:cs typeface="Times New Roman"/>
            </a:endParaRPr>
          </a:p>
          <a:p>
            <a:pPr marL="342900" lvl="0" indent="-342900">
              <a:lnSpc>
                <a:spcPct val="115000"/>
              </a:lnSpc>
              <a:spcAft>
                <a:spcPts val="0"/>
              </a:spcAft>
              <a:buFont typeface="Symbol"/>
              <a:buChar char=""/>
            </a:pPr>
            <a:r>
              <a:rPr lang="en-GB" sz="1600" dirty="0" err="1" smtClean="0">
                <a:effectLst/>
                <a:latin typeface="Arial"/>
                <a:ea typeface="Calibri"/>
                <a:cs typeface="Times New Roman"/>
              </a:rPr>
              <a:t>Estrocentric</a:t>
            </a:r>
            <a:r>
              <a:rPr lang="en-GB" sz="1600" dirty="0" smtClean="0">
                <a:effectLst/>
                <a:latin typeface="Arial"/>
                <a:ea typeface="Calibri"/>
                <a:cs typeface="Times New Roman"/>
              </a:rPr>
              <a:t>: biased towards women.</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Ethnocentric: biased towards one culture/ethnicity</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Gender bias: Sample is made of people from one gender, it is not representative of all genders.</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Idiographic = people are studied as unique entities, each with their own subjective experiences, motivations and values. There may be no attempt made to compare these to a larger group, standard or norm.</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Nomothetic = aims to produce general laws of human behaviour. These provide a ‘benchmark’ or reference against which all people can be compared, classified and measured, and so likely future behaviour can be predicted and/or controlled.</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Population validity: Can we generalise results from our sample to the target population?</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Representative: How well a sample reflects the target population.</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Sample: A small set of people taken from the target population.</a:t>
            </a:r>
            <a:endParaRPr lang="en-GB" sz="1400" dirty="0">
              <a:ea typeface="Calibri"/>
              <a:cs typeface="Times New Roman"/>
            </a:endParaRPr>
          </a:p>
          <a:p>
            <a:pPr marL="342900" lvl="0" indent="-342900">
              <a:lnSpc>
                <a:spcPct val="115000"/>
              </a:lnSpc>
              <a:spcAft>
                <a:spcPts val="0"/>
              </a:spcAft>
              <a:buFont typeface="Symbol"/>
              <a:buChar char=""/>
            </a:pPr>
            <a:r>
              <a:rPr lang="en-GB" sz="1600" dirty="0" smtClean="0">
                <a:effectLst/>
                <a:latin typeface="Arial"/>
                <a:ea typeface="Calibri"/>
                <a:cs typeface="Times New Roman"/>
              </a:rPr>
              <a:t>Target Population: The set of people researchers want to find out about.</a:t>
            </a:r>
            <a:endParaRPr lang="en-GB" sz="1400" dirty="0">
              <a:ea typeface="Calibri"/>
              <a:cs typeface="Times New Roman"/>
            </a:endParaRPr>
          </a:p>
        </p:txBody>
      </p:sp>
    </p:spTree>
    <p:extLst>
      <p:ext uri="{BB962C8B-B14F-4D97-AF65-F5344CB8AC3E}">
        <p14:creationId xmlns:p14="http://schemas.microsoft.com/office/powerpoint/2010/main" val="2882735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0" y="548680"/>
            <a:ext cx="4857750" cy="5078313"/>
          </a:xfrm>
          <a:prstGeom prst="rect">
            <a:avLst/>
          </a:prstGeom>
          <a:noFill/>
        </p:spPr>
        <p:txBody>
          <a:bodyPr wrap="square" rtlCol="0">
            <a:spAutoFit/>
          </a:bodyPr>
          <a:lstStyle/>
          <a:p>
            <a:pPr algn="ctr"/>
            <a:r>
              <a:rPr lang="en-GB" sz="54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anose="020B0604020202020204" pitchFamily="34" charset="0"/>
              </a:rPr>
              <a:t>Starter Task – Who will be a representative sample of </a:t>
            </a:r>
            <a:r>
              <a:rPr lang="en-GB" sz="5400" dirty="0" err="1"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anose="020B0604020202020204" pitchFamily="34" charset="0"/>
              </a:rPr>
              <a:t>Aldenham</a:t>
            </a:r>
            <a:r>
              <a:rPr lang="en-GB" sz="54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anose="020B0604020202020204" pitchFamily="34" charset="0"/>
              </a:rPr>
              <a:t> students?</a:t>
            </a:r>
            <a:endParaRPr lang="en-GB" sz="5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86250" cy="6858000"/>
          </a:xfrm>
          <a:prstGeom prst="rect">
            <a:avLst/>
          </a:prstGeom>
        </p:spPr>
      </p:pic>
    </p:spTree>
    <p:extLst>
      <p:ext uri="{BB962C8B-B14F-4D97-AF65-F5344CB8AC3E}">
        <p14:creationId xmlns:p14="http://schemas.microsoft.com/office/powerpoint/2010/main" val="404062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az616578.vo.msecnd.net/files/2017/02/25/636235944990550119-2103625666_25793758-The-word-Practice-in-cut-out-magazine-letters-pinned-to-a-cork-notice-board-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92896"/>
            <a:ext cx="3203848" cy="2134256"/>
          </a:xfrm>
          <a:prstGeom prst="rect">
            <a:avLst/>
          </a:prstGeom>
          <a:noFill/>
          <a:extLst>
            <a:ext uri="{909E8E84-426E-40DD-AFC4-6F175D3DCCD1}">
              <a14:hiddenFill xmlns:a14="http://schemas.microsoft.com/office/drawing/2010/main">
                <a:solidFill>
                  <a:srgbClr val="FFFFFF"/>
                </a:solidFill>
              </a14:hiddenFill>
            </a:ext>
          </a:extLst>
        </p:spPr>
      </p:pic>
      <p:sp>
        <p:nvSpPr>
          <p:cNvPr id="6" name="Shape 68"/>
          <p:cNvSpPr txBox="1">
            <a:spLocks noGrp="1"/>
          </p:cNvSpPr>
          <p:nvPr>
            <p:ph type="title"/>
          </p:nvPr>
        </p:nvSpPr>
        <p:spPr>
          <a:xfrm>
            <a:off x="0" y="1"/>
            <a:ext cx="9144000" cy="908720"/>
          </a:xfrm>
          <a:prstGeom prst="rect">
            <a:avLst/>
          </a:prstGeom>
          <a:solidFill>
            <a:srgbClr val="FFFF00"/>
          </a:solidFill>
        </p:spPr>
        <p:txBody>
          <a:bodyPr lIns="91425" tIns="91425" rIns="91425" bIns="91425" anchor="t" anchorCtr="0">
            <a:noAutofit/>
          </a:bodyPr>
          <a:lstStyle/>
          <a:p>
            <a:pPr lvl="0">
              <a:spcBef>
                <a:spcPts val="0"/>
              </a:spcBef>
              <a:buNone/>
            </a:pPr>
            <a:r>
              <a:rPr lang="en-GB" dirty="0" smtClean="0"/>
              <a:t>Target Populations and Samples</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70" t="24220" r="50488" b="9374"/>
          <a:stretch/>
        </p:blipFill>
        <p:spPr bwMode="auto">
          <a:xfrm>
            <a:off x="4829175" y="1131149"/>
            <a:ext cx="4135313" cy="576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84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55" y="0"/>
            <a:ext cx="9211355" cy="830997"/>
          </a:xfrm>
          <a:prstGeom prst="rect">
            <a:avLst/>
          </a:prstGeom>
          <a:solidFill>
            <a:srgbClr val="FFFF00"/>
          </a:solidFill>
        </p:spPr>
        <p:txBody>
          <a:bodyPr wrap="square" rtlCol="0">
            <a:spAutoFit/>
          </a:bodyPr>
          <a:lstStyle/>
          <a:p>
            <a:pPr algn="ctr"/>
            <a:r>
              <a:rPr lang="en-GB" sz="4800" dirty="0" smtClean="0">
                <a:latin typeface="Arial" panose="020B0604020202020204" pitchFamily="34" charset="0"/>
                <a:cs typeface="Arial" panose="020B0604020202020204" pitchFamily="34" charset="0"/>
              </a:rPr>
              <a:t>Allergy?</a:t>
            </a:r>
            <a:endParaRPr lang="en-GB" sz="4800" dirty="0">
              <a:latin typeface="Arial" panose="020B0604020202020204" pitchFamily="34" charset="0"/>
              <a:cs typeface="Arial" panose="020B0604020202020204" pitchFamily="34" charset="0"/>
            </a:endParaRPr>
          </a:p>
        </p:txBody>
      </p:sp>
      <p:pic>
        <p:nvPicPr>
          <p:cNvPr id="2" name="Picture 2" descr="Image result for all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86" y="864371"/>
            <a:ext cx="8820472" cy="59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79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ci-pcmcia-express.com/uploads/allimg/1166/1_11661236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5" y="4808640"/>
            <a:ext cx="1911957" cy="2114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http://hipstercred.files.wordpress.com/2011/08/busy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830" y="4808640"/>
            <a:ext cx="2732480" cy="2049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emedcalf\Local Settings\Temporary Internet Files\Content.IE5\Q080A64U\MP9004385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8309" y="4808640"/>
            <a:ext cx="2595691" cy="2049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igital.coolspringspress.com/rp_articles_images/images/46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9" y="4763017"/>
            <a:ext cx="2052142" cy="2128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55" y="0"/>
            <a:ext cx="9211355" cy="830997"/>
          </a:xfrm>
          <a:prstGeom prst="rect">
            <a:avLst/>
          </a:prstGeom>
          <a:solidFill>
            <a:srgbClr val="FFFF00"/>
          </a:solidFill>
        </p:spPr>
        <p:txBody>
          <a:bodyPr wrap="square" rtlCol="0">
            <a:spAutoFit/>
          </a:bodyPr>
          <a:lstStyle/>
          <a:p>
            <a:pPr algn="ctr"/>
            <a:r>
              <a:rPr lang="en-GB" sz="4800" dirty="0" smtClean="0">
                <a:latin typeface="Arial" panose="020B0604020202020204" pitchFamily="34" charset="0"/>
                <a:cs typeface="Arial" panose="020B0604020202020204" pitchFamily="34" charset="0"/>
              </a:rPr>
              <a:t>Sampling Methods</a:t>
            </a:r>
            <a:endParaRPr lang="en-GB" sz="4800" dirty="0">
              <a:latin typeface="Arial" panose="020B0604020202020204" pitchFamily="34" charset="0"/>
              <a:cs typeface="Arial" panose="020B0604020202020204" pitchFamily="34" charset="0"/>
            </a:endParaRPr>
          </a:p>
        </p:txBody>
      </p:sp>
      <p:sp>
        <p:nvSpPr>
          <p:cNvPr id="7" name="Rectangle 6"/>
          <p:cNvSpPr/>
          <p:nvPr/>
        </p:nvSpPr>
        <p:spPr>
          <a:xfrm>
            <a:off x="29552" y="830996"/>
            <a:ext cx="9114448" cy="5016758"/>
          </a:xfrm>
          <a:prstGeom prst="rect">
            <a:avLst/>
          </a:prstGeom>
        </p:spPr>
        <p:txBody>
          <a:bodyPr wrap="square">
            <a:spAutoFit/>
          </a:bodyPr>
          <a:lstStyle/>
          <a:p>
            <a:r>
              <a:rPr lang="en-GB" sz="3200" b="1" dirty="0">
                <a:latin typeface="Arial" panose="020B0604020202020204" pitchFamily="34" charset="0"/>
                <a:cs typeface="Arial" panose="020B0604020202020204" pitchFamily="34" charset="0"/>
              </a:rPr>
              <a:t>Sampling methods</a:t>
            </a:r>
          </a:p>
          <a:p>
            <a:r>
              <a:rPr lang="en-GB" sz="3200" dirty="0">
                <a:latin typeface="Arial" panose="020B0604020202020204" pitchFamily="34" charset="0"/>
                <a:cs typeface="Arial" panose="020B0604020202020204" pitchFamily="34" charset="0"/>
              </a:rPr>
              <a:t>When a psychologist conducts a piece of research they must think of the most suitable way of obtaining the participants, so they are representative of their target population. There are four different types of sampling methods that you need to </a:t>
            </a:r>
            <a:r>
              <a:rPr lang="en-GB" sz="3200" dirty="0" smtClean="0">
                <a:latin typeface="Arial" panose="020B0604020202020204" pitchFamily="34" charset="0"/>
                <a:cs typeface="Arial" panose="020B0604020202020204" pitchFamily="34" charset="0"/>
              </a:rPr>
              <a:t>know with </a:t>
            </a:r>
            <a:r>
              <a:rPr lang="en-GB" sz="3200" dirty="0">
                <a:latin typeface="Arial" panose="020B0604020202020204" pitchFamily="34" charset="0"/>
                <a:cs typeface="Arial" panose="020B0604020202020204" pitchFamily="34" charset="0"/>
              </a:rPr>
              <a:t>their strengths and weaknesses.</a:t>
            </a:r>
          </a:p>
          <a:p>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3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ci-pcmcia-express.com/uploads/allimg/1166/1_11661236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23" y="1491424"/>
            <a:ext cx="2030932" cy="2246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1491424"/>
            <a:ext cx="2343288" cy="461665"/>
          </a:xfrm>
          <a:prstGeom prst="rect">
            <a:avLst/>
          </a:prstGeom>
          <a:noFill/>
        </p:spPr>
        <p:txBody>
          <a:bodyPr wrap="square" rtlCol="0">
            <a:spAutoFit/>
          </a:bodyPr>
          <a:lstStyle/>
          <a:p>
            <a:pPr algn="ctr"/>
            <a:r>
              <a:rPr lang="en-GB" sz="2400" b="1" dirty="0">
                <a:solidFill>
                  <a:prstClr val="white"/>
                </a:solidFill>
                <a:effectLst>
                  <a:outerShdw blurRad="38100" dist="38100" dir="2700000" algn="tl">
                    <a:srgbClr val="000000">
                      <a:alpha val="43137"/>
                    </a:srgbClr>
                  </a:outerShdw>
                </a:effectLst>
                <a:latin typeface="Arial" panose="020B0604020202020204" pitchFamily="34" charset="0"/>
              </a:rPr>
              <a:t>Snowball</a:t>
            </a:r>
          </a:p>
        </p:txBody>
      </p:sp>
      <p:pic>
        <p:nvPicPr>
          <p:cNvPr id="11" name="Picture 11" descr="http://hipstercred.files.wordpress.com/2011/08/busy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92" y="4289695"/>
            <a:ext cx="2257547" cy="16931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1497" y="6153757"/>
            <a:ext cx="2228073" cy="461665"/>
          </a:xfrm>
          <a:prstGeom prst="rect">
            <a:avLst/>
          </a:prstGeom>
          <a:noFill/>
        </p:spPr>
        <p:txBody>
          <a:bodyPr wrap="square" rtlCol="0">
            <a:spAutoFit/>
          </a:bodyPr>
          <a:lstStyle/>
          <a:p>
            <a:pPr algn="ctr"/>
            <a:r>
              <a:rPr lang="en-GB" sz="2400" b="1" dirty="0">
                <a:solidFill>
                  <a:prstClr val="white"/>
                </a:solidFill>
                <a:effectLst>
                  <a:outerShdw blurRad="38100" dist="38100" dir="2700000" algn="tl">
                    <a:srgbClr val="000000">
                      <a:alpha val="43137"/>
                    </a:srgbClr>
                  </a:outerShdw>
                </a:effectLst>
                <a:latin typeface="Arial" panose="020B0604020202020204" pitchFamily="34" charset="0"/>
              </a:rPr>
              <a:t>Opportunity</a:t>
            </a:r>
          </a:p>
        </p:txBody>
      </p:sp>
      <p:sp>
        <p:nvSpPr>
          <p:cNvPr id="14" name="TextBox 13"/>
          <p:cNvSpPr txBox="1"/>
          <p:nvPr/>
        </p:nvSpPr>
        <p:spPr>
          <a:xfrm>
            <a:off x="29552" y="3737554"/>
            <a:ext cx="2447850" cy="461665"/>
          </a:xfrm>
          <a:prstGeom prst="rect">
            <a:avLst/>
          </a:prstGeom>
          <a:noFill/>
        </p:spPr>
        <p:txBody>
          <a:bodyPr wrap="square" rtlCol="0">
            <a:spAutoFit/>
          </a:bodyPr>
          <a:lstStyle/>
          <a:p>
            <a:pPr algn="ctr"/>
            <a:r>
              <a:rPr lang="en-GB" sz="2400" b="1" dirty="0">
                <a:solidFill>
                  <a:prstClr val="white"/>
                </a:solidFill>
                <a:effectLst>
                  <a:outerShdw blurRad="38100" dist="38100" dir="2700000" algn="tl">
                    <a:srgbClr val="000000">
                      <a:alpha val="43137"/>
                    </a:srgbClr>
                  </a:outerShdw>
                </a:effectLst>
                <a:latin typeface="Arial" panose="020B0604020202020204" pitchFamily="34" charset="0"/>
              </a:rPr>
              <a:t>Random</a:t>
            </a:r>
          </a:p>
        </p:txBody>
      </p:sp>
      <p:pic>
        <p:nvPicPr>
          <p:cNvPr id="1026" name="Picture 2" descr="C:\Documents and Settings\emedcalf\Local Settings\Temporary Internet Files\Content.IE5\Q080A64U\MP9004385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5075" y="4165431"/>
            <a:ext cx="2595691" cy="20493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651787" y="4410771"/>
            <a:ext cx="2343288" cy="830997"/>
          </a:xfrm>
          <a:prstGeom prst="rect">
            <a:avLst/>
          </a:prstGeom>
          <a:noFill/>
        </p:spPr>
        <p:txBody>
          <a:bodyPr wrap="square" rtlCol="0">
            <a:spAutoFit/>
          </a:bodyPr>
          <a:lstStyle/>
          <a:p>
            <a:pPr algn="ctr"/>
            <a:r>
              <a:rPr lang="en-GB" sz="2400" b="1" dirty="0">
                <a:solidFill>
                  <a:prstClr val="white"/>
                </a:solidFill>
                <a:effectLst>
                  <a:outerShdw blurRad="38100" dist="38100" dir="2700000" algn="tl">
                    <a:srgbClr val="000000">
                      <a:alpha val="43137"/>
                    </a:srgbClr>
                  </a:outerShdw>
                </a:effectLst>
                <a:latin typeface="Arial" panose="020B0604020202020204" pitchFamily="34" charset="0"/>
              </a:rPr>
              <a:t>Self-selecting (Volunteer)</a:t>
            </a:r>
          </a:p>
        </p:txBody>
      </p:sp>
      <p:pic>
        <p:nvPicPr>
          <p:cNvPr id="6" name="Picture 2" descr="http://digital.coolspringspress.com/rp_articles_images/images/46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722256"/>
            <a:ext cx="1815905" cy="1883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52" y="0"/>
            <a:ext cx="9114448" cy="830997"/>
          </a:xfrm>
          <a:prstGeom prst="rect">
            <a:avLst/>
          </a:prstGeom>
          <a:solidFill>
            <a:srgbClr val="FFFF00"/>
          </a:solidFill>
        </p:spPr>
        <p:txBody>
          <a:bodyPr wrap="square" rtlCol="0">
            <a:spAutoFit/>
          </a:bodyPr>
          <a:lstStyle/>
          <a:p>
            <a:pPr algn="ctr"/>
            <a:r>
              <a:rPr lang="en-GB" sz="4800" dirty="0" smtClean="0">
                <a:latin typeface="Arial" panose="020B0604020202020204" pitchFamily="34" charset="0"/>
                <a:cs typeface="Arial" panose="020B0604020202020204" pitchFamily="34" charset="0"/>
              </a:rPr>
              <a:t>Sampling Methods</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8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 y="0"/>
            <a:ext cx="6887247" cy="6926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Opportunity Sampling</a:t>
            </a:r>
          </a:p>
        </p:txBody>
      </p:sp>
      <p:sp>
        <p:nvSpPr>
          <p:cNvPr id="13" name="TextBox 12"/>
          <p:cNvSpPr txBox="1"/>
          <p:nvPr/>
        </p:nvSpPr>
        <p:spPr>
          <a:xfrm>
            <a:off x="0" y="692696"/>
            <a:ext cx="6696075" cy="6186309"/>
          </a:xfrm>
          <a:prstGeom prst="rect">
            <a:avLst/>
          </a:prstGeom>
          <a:noFill/>
        </p:spPr>
        <p:txBody>
          <a:bodyPr wrap="square" rtlCol="0">
            <a:spAutoFit/>
          </a:bodyPr>
          <a:lstStyle/>
          <a:p>
            <a:r>
              <a:rPr lang="en-GB" sz="4400" dirty="0">
                <a:solidFill>
                  <a:prstClr val="black"/>
                </a:solidFill>
                <a:latin typeface="Arial" panose="020B0604020202020204" pitchFamily="34" charset="0"/>
              </a:rPr>
              <a:t>= Anyone who is available at the time of your research. </a:t>
            </a:r>
          </a:p>
          <a:p>
            <a:endParaRPr lang="en-GB" sz="4400" dirty="0">
              <a:solidFill>
                <a:prstClr val="black"/>
              </a:solidFill>
              <a:latin typeface="Arial" panose="020B0604020202020204" pitchFamily="34" charset="0"/>
            </a:endParaRPr>
          </a:p>
          <a:p>
            <a:r>
              <a:rPr lang="en-GB" sz="4400" dirty="0">
                <a:solidFill>
                  <a:prstClr val="black"/>
                </a:solidFill>
                <a:latin typeface="Arial" panose="020B0604020202020204" pitchFamily="34" charset="0"/>
              </a:rPr>
              <a:t>e.g.	I want to research into the eating habits of men. I walk around the school and survey the first 20 males I find.</a:t>
            </a:r>
          </a:p>
        </p:txBody>
      </p:sp>
      <p:pic>
        <p:nvPicPr>
          <p:cNvPr id="15" name="Picture 11" descr="http://hipstercred.files.wordpress.com/2011/08/busystr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247" y="0"/>
            <a:ext cx="2257547" cy="169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 y="0"/>
            <a:ext cx="9144000" cy="165618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latin typeface="Arial" panose="020B0604020202020204" pitchFamily="34" charset="0"/>
              </a:rPr>
              <a:t>What are the Sampling Methods used in Psychology?</a:t>
            </a:r>
          </a:p>
        </p:txBody>
      </p:sp>
      <p:sp>
        <p:nvSpPr>
          <p:cNvPr id="2" name="TextBox 1"/>
          <p:cNvSpPr txBox="1"/>
          <p:nvPr/>
        </p:nvSpPr>
        <p:spPr>
          <a:xfrm>
            <a:off x="-133" y="1656184"/>
            <a:ext cx="9144000" cy="5016758"/>
          </a:xfrm>
          <a:prstGeom prst="rect">
            <a:avLst/>
          </a:prstGeom>
          <a:noFill/>
        </p:spPr>
        <p:txBody>
          <a:bodyPr wrap="square" rtlCol="0">
            <a:spAutoFit/>
          </a:bodyPr>
          <a:lstStyle/>
          <a:p>
            <a:r>
              <a:rPr lang="en-GB" sz="4000" u="sng" dirty="0">
                <a:solidFill>
                  <a:prstClr val="black"/>
                </a:solidFill>
                <a:latin typeface="Arial" panose="020B0604020202020204" pitchFamily="34" charset="0"/>
              </a:rPr>
              <a:t>Learning Objectives:</a:t>
            </a:r>
          </a:p>
          <a:p>
            <a:pPr marL="514350" indent="-514350">
              <a:buFont typeface="+mj-lt"/>
              <a:buAutoNum type="arabicPeriod"/>
            </a:pPr>
            <a:r>
              <a:rPr lang="en-GB" sz="4000" dirty="0" smtClean="0">
                <a:solidFill>
                  <a:prstClr val="black"/>
                </a:solidFill>
                <a:latin typeface="Arial" panose="020B0604020202020204" pitchFamily="34" charset="0"/>
              </a:rPr>
              <a:t>Distinguish between </a:t>
            </a:r>
            <a:r>
              <a:rPr lang="en-GB" sz="4000" dirty="0">
                <a:solidFill>
                  <a:prstClr val="black"/>
                </a:solidFill>
                <a:latin typeface="Arial" panose="020B0604020202020204" pitchFamily="34" charset="0"/>
              </a:rPr>
              <a:t>a sample and </a:t>
            </a:r>
            <a:r>
              <a:rPr lang="en-GB" sz="4000" dirty="0" smtClean="0">
                <a:solidFill>
                  <a:prstClr val="black"/>
                </a:solidFill>
                <a:latin typeface="Arial" panose="020B0604020202020204" pitchFamily="34" charset="0"/>
              </a:rPr>
              <a:t>the target </a:t>
            </a:r>
            <a:r>
              <a:rPr lang="en-GB" sz="4000" dirty="0">
                <a:solidFill>
                  <a:prstClr val="black"/>
                </a:solidFill>
                <a:latin typeface="Arial" panose="020B0604020202020204" pitchFamily="34" charset="0"/>
              </a:rPr>
              <a:t>population.</a:t>
            </a:r>
          </a:p>
          <a:p>
            <a:pPr marL="514350" indent="-514350">
              <a:buFont typeface="+mj-lt"/>
              <a:buAutoNum type="arabicPeriod"/>
            </a:pPr>
            <a:r>
              <a:rPr lang="en-GB" sz="4000" dirty="0">
                <a:solidFill>
                  <a:prstClr val="black"/>
                </a:solidFill>
                <a:latin typeface="Arial" panose="020B0604020202020204" pitchFamily="34" charset="0"/>
              </a:rPr>
              <a:t>Outline the different types of sampling techniques.</a:t>
            </a:r>
          </a:p>
          <a:p>
            <a:pPr marL="514350" indent="-514350">
              <a:buFont typeface="+mj-lt"/>
              <a:buAutoNum type="arabicPeriod"/>
            </a:pPr>
            <a:r>
              <a:rPr lang="en-GB" sz="4000" dirty="0">
                <a:solidFill>
                  <a:prstClr val="black"/>
                </a:solidFill>
                <a:latin typeface="Arial" panose="020B0604020202020204" pitchFamily="34" charset="0"/>
              </a:rPr>
              <a:t>Evaluate the strengths and weaknesses of different sampling techniques.</a:t>
            </a:r>
          </a:p>
        </p:txBody>
      </p:sp>
    </p:spTree>
    <p:extLst>
      <p:ext uri="{BB962C8B-B14F-4D97-AF65-F5344CB8AC3E}">
        <p14:creationId xmlns:p14="http://schemas.microsoft.com/office/powerpoint/2010/main" val="2696415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 y="0"/>
            <a:ext cx="6887247" cy="6926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Opportunity Sampling</a:t>
            </a:r>
          </a:p>
        </p:txBody>
      </p:sp>
      <p:sp>
        <p:nvSpPr>
          <p:cNvPr id="13" name="TextBox 12"/>
          <p:cNvSpPr txBox="1"/>
          <p:nvPr/>
        </p:nvSpPr>
        <p:spPr>
          <a:xfrm>
            <a:off x="0" y="692696"/>
            <a:ext cx="6696075" cy="6186309"/>
          </a:xfrm>
          <a:prstGeom prst="rect">
            <a:avLst/>
          </a:prstGeom>
          <a:noFill/>
        </p:spPr>
        <p:txBody>
          <a:bodyPr wrap="square" rtlCol="0">
            <a:spAutoFit/>
          </a:bodyPr>
          <a:lstStyle/>
          <a:p>
            <a:r>
              <a:rPr lang="en-GB" sz="2800" dirty="0">
                <a:solidFill>
                  <a:prstClr val="black"/>
                </a:solidFill>
                <a:latin typeface="Arial" panose="020B0604020202020204" pitchFamily="34" charset="0"/>
              </a:rPr>
              <a:t>Evaluation</a:t>
            </a:r>
          </a:p>
          <a:p>
            <a:pPr marL="457200" indent="-457200">
              <a:buFont typeface="Wingdings" pitchFamily="2" charset="2"/>
              <a:buChar char="J"/>
            </a:pPr>
            <a:r>
              <a:rPr lang="en-GB" sz="2800" dirty="0">
                <a:solidFill>
                  <a:prstClr val="black"/>
                </a:solidFill>
                <a:latin typeface="Arial" panose="020B0604020202020204" pitchFamily="34" charset="0"/>
              </a:rPr>
              <a:t>Quick and cheap to carry out, so easy to replicate.</a:t>
            </a:r>
          </a:p>
          <a:p>
            <a:pPr marL="457200" indent="-457200">
              <a:buFont typeface="Wingdings" pitchFamily="2" charset="2"/>
              <a:buChar char="J"/>
            </a:pPr>
            <a:r>
              <a:rPr lang="en-GB" sz="2800" dirty="0">
                <a:solidFill>
                  <a:prstClr val="black"/>
                </a:solidFill>
                <a:latin typeface="Arial" panose="020B0604020202020204" pitchFamily="34" charset="0"/>
              </a:rPr>
              <a:t>Good for characteristics that we can assume are the same for everyone.</a:t>
            </a:r>
          </a:p>
          <a:p>
            <a:pPr marL="457200" indent="-457200">
              <a:buFont typeface="Wingdings" pitchFamily="2" charset="2"/>
              <a:buChar char="J"/>
            </a:pPr>
            <a:r>
              <a:rPr lang="en-GB" sz="2800" dirty="0">
                <a:solidFill>
                  <a:prstClr val="black"/>
                </a:solidFill>
                <a:latin typeface="Arial" panose="020B0604020202020204" pitchFamily="34" charset="0"/>
              </a:rPr>
              <a:t>Only sampling method for some research methods (covert field experiment).</a:t>
            </a:r>
          </a:p>
          <a:p>
            <a:r>
              <a:rPr lang="en-GB" sz="2800" dirty="0">
                <a:solidFill>
                  <a:prstClr val="black"/>
                </a:solidFill>
                <a:latin typeface="Arial" panose="020B0604020202020204" pitchFamily="34" charset="0"/>
              </a:rPr>
              <a:t> But</a:t>
            </a:r>
          </a:p>
          <a:p>
            <a:pPr marL="457200" indent="-457200">
              <a:buFont typeface="Arial" pitchFamily="34" charset="0"/>
              <a:buChar char="•"/>
            </a:pPr>
            <a:r>
              <a:rPr lang="en-GB" sz="2800" dirty="0">
                <a:solidFill>
                  <a:prstClr val="black"/>
                </a:solidFill>
                <a:latin typeface="Arial" panose="020B0604020202020204" pitchFamily="34" charset="0"/>
              </a:rPr>
              <a:t>Sample Bias (researcher might choose helpful looking people).</a:t>
            </a:r>
          </a:p>
          <a:p>
            <a:pPr marL="457200" indent="-457200">
              <a:buFont typeface="Arial" pitchFamily="34" charset="0"/>
              <a:buChar char="•"/>
            </a:pPr>
            <a:r>
              <a:rPr lang="en-GB" sz="2800" dirty="0">
                <a:solidFill>
                  <a:prstClr val="black"/>
                </a:solidFill>
                <a:latin typeface="Arial" panose="020B0604020202020204" pitchFamily="34" charset="0"/>
              </a:rPr>
              <a:t>Still have to ask the participant to take part, which means they could decline.</a:t>
            </a:r>
          </a:p>
          <a:p>
            <a:endParaRPr lang="en-GB" sz="3200" dirty="0">
              <a:solidFill>
                <a:prstClr val="black"/>
              </a:solidFill>
              <a:latin typeface="Arial" panose="020B0604020202020204" pitchFamily="34" charset="0"/>
            </a:endParaRPr>
          </a:p>
        </p:txBody>
      </p:sp>
      <p:pic>
        <p:nvPicPr>
          <p:cNvPr id="15" name="Picture 11" descr="http://hipstercred.files.wordpress.com/2011/08/busystr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379" y="2636912"/>
            <a:ext cx="2929622" cy="219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5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Self-Selecting / Volunteer Sampling</a:t>
            </a:r>
          </a:p>
        </p:txBody>
      </p:sp>
      <p:sp>
        <p:nvSpPr>
          <p:cNvPr id="13" name="TextBox 12"/>
          <p:cNvSpPr txBox="1"/>
          <p:nvPr/>
        </p:nvSpPr>
        <p:spPr>
          <a:xfrm>
            <a:off x="0" y="634380"/>
            <a:ext cx="6696075" cy="6186309"/>
          </a:xfrm>
          <a:prstGeom prst="rect">
            <a:avLst/>
          </a:prstGeom>
          <a:noFill/>
        </p:spPr>
        <p:txBody>
          <a:bodyPr wrap="square" rtlCol="0">
            <a:spAutoFit/>
          </a:bodyPr>
          <a:lstStyle/>
          <a:p>
            <a:r>
              <a:rPr lang="en-GB" sz="3600" dirty="0">
                <a:solidFill>
                  <a:prstClr val="black"/>
                </a:solidFill>
                <a:latin typeface="Arial" panose="020B0604020202020204" pitchFamily="34" charset="0"/>
              </a:rPr>
              <a:t>= Participants choose themselves to take part in the study.</a:t>
            </a:r>
          </a:p>
          <a:p>
            <a:r>
              <a:rPr lang="en-GB" sz="3600" dirty="0">
                <a:solidFill>
                  <a:prstClr val="black"/>
                </a:solidFill>
                <a:latin typeface="Arial" panose="020B0604020202020204" pitchFamily="34" charset="0"/>
              </a:rPr>
              <a:t>They could be recruited through; using online email surveys, signing up or applying to take part, or responding to adverts or posters. </a:t>
            </a:r>
          </a:p>
          <a:p>
            <a:r>
              <a:rPr lang="en-GB" sz="3600" dirty="0">
                <a:solidFill>
                  <a:prstClr val="black"/>
                </a:solidFill>
                <a:latin typeface="Arial" panose="020B0604020202020204" pitchFamily="34" charset="0"/>
              </a:rPr>
              <a:t> </a:t>
            </a:r>
          </a:p>
          <a:p>
            <a:r>
              <a:rPr lang="en-GB" sz="3600" dirty="0">
                <a:solidFill>
                  <a:prstClr val="black"/>
                </a:solidFill>
                <a:latin typeface="Arial" panose="020B0604020202020204" pitchFamily="34" charset="0"/>
              </a:rPr>
              <a:t>e.g.	Who would fill out an online survey?</a:t>
            </a:r>
            <a:endParaRPr lang="en-GB" sz="2800" dirty="0">
              <a:solidFill>
                <a:prstClr val="black"/>
              </a:solidFill>
              <a:latin typeface="Arial" panose="020B0604020202020204" pitchFamily="34" charset="0"/>
            </a:endParaRPr>
          </a:p>
        </p:txBody>
      </p:sp>
      <p:pic>
        <p:nvPicPr>
          <p:cNvPr id="5" name="Picture 2" descr="C:\Documents and Settings\emedcalf\Local Settings\Temporary Internet Files\Content.IE5\Q080A64U\MP9004385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124744"/>
            <a:ext cx="2890013" cy="22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45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Self-Selecting / Volunteer Sampling</a:t>
            </a:r>
          </a:p>
        </p:txBody>
      </p:sp>
      <p:sp>
        <p:nvSpPr>
          <p:cNvPr id="13" name="TextBox 12"/>
          <p:cNvSpPr txBox="1"/>
          <p:nvPr/>
        </p:nvSpPr>
        <p:spPr>
          <a:xfrm>
            <a:off x="1" y="634380"/>
            <a:ext cx="6300192" cy="6186309"/>
          </a:xfrm>
          <a:prstGeom prst="rect">
            <a:avLst/>
          </a:prstGeom>
          <a:noFill/>
        </p:spPr>
        <p:txBody>
          <a:bodyPr wrap="square" rtlCol="0">
            <a:spAutoFit/>
          </a:bodyPr>
          <a:lstStyle/>
          <a:p>
            <a:pPr marL="457200" indent="-457200">
              <a:buFont typeface="Wingdings" pitchFamily="2" charset="2"/>
              <a:buChar char="J"/>
            </a:pPr>
            <a:r>
              <a:rPr lang="en-GB" sz="3600" dirty="0">
                <a:solidFill>
                  <a:prstClr val="black"/>
                </a:solidFill>
                <a:latin typeface="Arial" panose="020B0604020202020204" pitchFamily="34" charset="0"/>
              </a:rPr>
              <a:t>Quick and practical to carry out, so easy to replicate.</a:t>
            </a:r>
          </a:p>
          <a:p>
            <a:pPr marL="457200" indent="-457200">
              <a:buFont typeface="Wingdings" pitchFamily="2" charset="2"/>
              <a:buChar char="J"/>
            </a:pPr>
            <a:r>
              <a:rPr lang="en-GB" sz="3600" dirty="0">
                <a:solidFill>
                  <a:prstClr val="black"/>
                </a:solidFill>
                <a:latin typeface="Arial" panose="020B0604020202020204" pitchFamily="34" charset="0"/>
              </a:rPr>
              <a:t>Can reach a wider variety of participants.</a:t>
            </a:r>
          </a:p>
          <a:p>
            <a:pPr marL="457200" indent="-457200">
              <a:buFont typeface="Wingdings" pitchFamily="2" charset="2"/>
              <a:buChar char="J"/>
            </a:pPr>
            <a:r>
              <a:rPr lang="en-GB" sz="3600" dirty="0">
                <a:solidFill>
                  <a:prstClr val="black"/>
                </a:solidFill>
                <a:latin typeface="Arial" panose="020B0604020202020204" pitchFamily="34" charset="0"/>
              </a:rPr>
              <a:t>Ethical, as participants have given their consent to taking part.</a:t>
            </a:r>
          </a:p>
          <a:p>
            <a:r>
              <a:rPr lang="en-GB" sz="3600" dirty="0">
                <a:solidFill>
                  <a:prstClr val="black"/>
                </a:solidFill>
                <a:latin typeface="Arial" panose="020B0604020202020204" pitchFamily="34" charset="0"/>
              </a:rPr>
              <a:t>But</a:t>
            </a:r>
          </a:p>
          <a:p>
            <a:r>
              <a:rPr lang="en-GB" sz="3600" dirty="0">
                <a:solidFill>
                  <a:prstClr val="black"/>
                </a:solidFill>
                <a:latin typeface="Arial" panose="020B0604020202020204" pitchFamily="34" charset="0"/>
              </a:rPr>
              <a:t>Sample Bias (biased towards the type of person who volunteers for research).</a:t>
            </a:r>
          </a:p>
        </p:txBody>
      </p:sp>
      <p:pic>
        <p:nvPicPr>
          <p:cNvPr id="5" name="Picture 2" descr="C:\Documents and Settings\emedcalf\Local Settings\Temporary Internet Files\Content.IE5\Q080A64U\MP9004385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124744"/>
            <a:ext cx="2890013" cy="22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7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565212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Random Sampling</a:t>
            </a:r>
          </a:p>
        </p:txBody>
      </p:sp>
      <p:sp>
        <p:nvSpPr>
          <p:cNvPr id="13" name="TextBox 12"/>
          <p:cNvSpPr txBox="1"/>
          <p:nvPr/>
        </p:nvSpPr>
        <p:spPr>
          <a:xfrm>
            <a:off x="1" y="634380"/>
            <a:ext cx="6300192" cy="6001643"/>
          </a:xfrm>
          <a:prstGeom prst="rect">
            <a:avLst/>
          </a:prstGeom>
          <a:noFill/>
        </p:spPr>
        <p:txBody>
          <a:bodyPr wrap="square" rtlCol="0">
            <a:spAutoFit/>
          </a:bodyPr>
          <a:lstStyle/>
          <a:p>
            <a:r>
              <a:rPr lang="en-GB" sz="3200" dirty="0">
                <a:solidFill>
                  <a:prstClr val="black"/>
                </a:solidFill>
                <a:latin typeface="Arial" panose="020B0604020202020204" pitchFamily="34" charset="0"/>
              </a:rPr>
              <a:t>Every member of the population has a fair and equal chance of taking part.</a:t>
            </a:r>
          </a:p>
          <a:p>
            <a:pPr marL="457200" indent="-457200">
              <a:buFont typeface="Wingdings" pitchFamily="2" charset="2"/>
              <a:buChar char="J"/>
            </a:pPr>
            <a:endParaRPr lang="en-GB" sz="3200" dirty="0">
              <a:solidFill>
                <a:prstClr val="black"/>
              </a:solidFill>
              <a:latin typeface="Arial" panose="020B0604020202020204" pitchFamily="34" charset="0"/>
            </a:endParaRPr>
          </a:p>
          <a:p>
            <a:r>
              <a:rPr lang="en-GB" sz="3200" dirty="0">
                <a:solidFill>
                  <a:prstClr val="black"/>
                </a:solidFill>
                <a:latin typeface="Arial" panose="020B0604020202020204" pitchFamily="34" charset="0"/>
              </a:rPr>
              <a:t>e.g. Everybody puts their name into a hat, draw first 25 names out of the hat for the sample.</a:t>
            </a:r>
          </a:p>
          <a:p>
            <a:endParaRPr lang="en-GB" sz="3200" dirty="0">
              <a:solidFill>
                <a:prstClr val="black"/>
              </a:solidFill>
              <a:latin typeface="Arial" panose="020B0604020202020204" pitchFamily="34" charset="0"/>
            </a:endParaRPr>
          </a:p>
          <a:p>
            <a:r>
              <a:rPr lang="en-GB" sz="3200" dirty="0">
                <a:solidFill>
                  <a:prstClr val="black"/>
                </a:solidFill>
                <a:latin typeface="Arial" panose="020B0604020202020204" pitchFamily="34" charset="0"/>
              </a:rPr>
              <a:t>Facebook (2012): Randomly chose 689,000 users and showed either more positive or more negative wall posts.</a:t>
            </a:r>
            <a:endParaRPr lang="en-GB" sz="3600" dirty="0">
              <a:solidFill>
                <a:prstClr val="black"/>
              </a:solidFill>
              <a:latin typeface="Arial" panose="020B0604020202020204" pitchFamily="34" charset="0"/>
            </a:endParaRPr>
          </a:p>
        </p:txBody>
      </p:sp>
      <p:pic>
        <p:nvPicPr>
          <p:cNvPr id="6" name="Picture 5" descr="http://www.pci-pcmcia-express.com/uploads/allimg/1166/1_11661236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722" y="0"/>
            <a:ext cx="284003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79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565212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Random Sampling</a:t>
            </a:r>
          </a:p>
        </p:txBody>
      </p:sp>
      <p:sp>
        <p:nvSpPr>
          <p:cNvPr id="13" name="TextBox 12"/>
          <p:cNvSpPr txBox="1"/>
          <p:nvPr/>
        </p:nvSpPr>
        <p:spPr>
          <a:xfrm>
            <a:off x="1" y="634380"/>
            <a:ext cx="6300192" cy="5632311"/>
          </a:xfrm>
          <a:prstGeom prst="rect">
            <a:avLst/>
          </a:prstGeom>
          <a:noFill/>
        </p:spPr>
        <p:txBody>
          <a:bodyPr wrap="square" rtlCol="0">
            <a:spAutoFit/>
          </a:bodyPr>
          <a:lstStyle/>
          <a:p>
            <a:r>
              <a:rPr lang="en-GB" sz="3600" dirty="0">
                <a:solidFill>
                  <a:prstClr val="black"/>
                </a:solidFill>
                <a:latin typeface="Arial" panose="020B0604020202020204" pitchFamily="34" charset="0"/>
              </a:rPr>
              <a:t>Evaluation</a:t>
            </a:r>
          </a:p>
          <a:p>
            <a:pPr marL="457200" indent="-457200">
              <a:buFont typeface="Wingdings" pitchFamily="2" charset="2"/>
              <a:buChar char="J"/>
            </a:pPr>
            <a:r>
              <a:rPr lang="en-GB" sz="3600" dirty="0">
                <a:solidFill>
                  <a:prstClr val="black"/>
                </a:solidFill>
                <a:latin typeface="Arial" panose="020B0604020202020204" pitchFamily="34" charset="0"/>
              </a:rPr>
              <a:t>The most representative sampling technique to use.</a:t>
            </a:r>
          </a:p>
          <a:p>
            <a:pPr marL="457200" indent="-457200">
              <a:buFont typeface="Wingdings" pitchFamily="2" charset="2"/>
              <a:buChar char="J"/>
            </a:pPr>
            <a:r>
              <a:rPr lang="en-GB" sz="3600" dirty="0">
                <a:solidFill>
                  <a:prstClr val="black"/>
                </a:solidFill>
                <a:latin typeface="Arial" panose="020B0604020202020204" pitchFamily="34" charset="0"/>
              </a:rPr>
              <a:t>Provides unbiased sample.</a:t>
            </a:r>
          </a:p>
          <a:p>
            <a:r>
              <a:rPr lang="en-GB" sz="3600" dirty="0">
                <a:solidFill>
                  <a:prstClr val="black"/>
                </a:solidFill>
                <a:latin typeface="Arial" panose="020B0604020202020204" pitchFamily="34" charset="0"/>
              </a:rPr>
              <a:t>But</a:t>
            </a:r>
          </a:p>
          <a:p>
            <a:r>
              <a:rPr lang="en-GB" sz="3600" dirty="0">
                <a:solidFill>
                  <a:prstClr val="black"/>
                </a:solidFill>
                <a:latin typeface="Arial" panose="020B0604020202020204" pitchFamily="34" charset="0"/>
              </a:rPr>
              <a:t>•	Time consuming and often impossible. </a:t>
            </a:r>
          </a:p>
          <a:p>
            <a:r>
              <a:rPr lang="en-GB" sz="3600" dirty="0">
                <a:solidFill>
                  <a:prstClr val="black"/>
                </a:solidFill>
                <a:latin typeface="Arial" panose="020B0604020202020204" pitchFamily="34" charset="0"/>
              </a:rPr>
              <a:t>•	Still have to ask the participant to take part, which means they could decline.</a:t>
            </a:r>
          </a:p>
        </p:txBody>
      </p:sp>
      <p:pic>
        <p:nvPicPr>
          <p:cNvPr id="6" name="Picture 5" descr="http://www.pci-pcmcia-express.com/uploads/allimg/1166/1_11661236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963" y="1570484"/>
            <a:ext cx="284003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40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565212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Snowball Sampling</a:t>
            </a:r>
          </a:p>
        </p:txBody>
      </p:sp>
      <p:sp>
        <p:nvSpPr>
          <p:cNvPr id="13" name="TextBox 12"/>
          <p:cNvSpPr txBox="1"/>
          <p:nvPr/>
        </p:nvSpPr>
        <p:spPr>
          <a:xfrm>
            <a:off x="1" y="634380"/>
            <a:ext cx="6300192" cy="6247864"/>
          </a:xfrm>
          <a:prstGeom prst="rect">
            <a:avLst/>
          </a:prstGeom>
          <a:noFill/>
        </p:spPr>
        <p:txBody>
          <a:bodyPr wrap="square" rtlCol="0">
            <a:spAutoFit/>
          </a:bodyPr>
          <a:lstStyle/>
          <a:p>
            <a:r>
              <a:rPr lang="en-GB" sz="3600" dirty="0">
                <a:solidFill>
                  <a:prstClr val="black"/>
                </a:solidFill>
                <a:latin typeface="Arial" panose="020B0604020202020204" pitchFamily="34" charset="0"/>
              </a:rPr>
              <a:t>Participants are recruited through being friends/colleagues of existing participants.</a:t>
            </a:r>
          </a:p>
          <a:p>
            <a:endParaRPr lang="en-GB" sz="3200" dirty="0">
              <a:solidFill>
                <a:prstClr val="black"/>
              </a:solidFill>
              <a:latin typeface="Arial" panose="020B0604020202020204" pitchFamily="34" charset="0"/>
            </a:endParaRPr>
          </a:p>
          <a:p>
            <a:r>
              <a:rPr lang="en-GB" sz="3200" dirty="0">
                <a:solidFill>
                  <a:prstClr val="black"/>
                </a:solidFill>
                <a:latin typeface="Arial" panose="020B0604020202020204" pitchFamily="34" charset="0"/>
              </a:rPr>
              <a:t>e.g.	The researcher may know five participants to take part in their research but needs more, so may ask the participants themselves to bring friends of theirs to take part in the research too.</a:t>
            </a:r>
          </a:p>
        </p:txBody>
      </p:sp>
      <p:pic>
        <p:nvPicPr>
          <p:cNvPr id="5" name="Picture 2" descr="http://digital.coolspringspress.com/rp_articles_images/images/4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672" y="0"/>
            <a:ext cx="2952328" cy="328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75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5652120" cy="6343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black"/>
                </a:solidFill>
                <a:latin typeface="Arial" panose="020B0604020202020204" pitchFamily="34" charset="0"/>
              </a:rPr>
              <a:t>Snowball Sampling</a:t>
            </a:r>
          </a:p>
        </p:txBody>
      </p:sp>
      <p:sp>
        <p:nvSpPr>
          <p:cNvPr id="13" name="TextBox 12"/>
          <p:cNvSpPr txBox="1"/>
          <p:nvPr/>
        </p:nvSpPr>
        <p:spPr>
          <a:xfrm>
            <a:off x="1" y="634380"/>
            <a:ext cx="6300192" cy="6186309"/>
          </a:xfrm>
          <a:prstGeom prst="rect">
            <a:avLst/>
          </a:prstGeom>
          <a:noFill/>
        </p:spPr>
        <p:txBody>
          <a:bodyPr wrap="square" rtlCol="0">
            <a:spAutoFit/>
          </a:bodyPr>
          <a:lstStyle/>
          <a:p>
            <a:r>
              <a:rPr lang="en-GB" sz="3600" dirty="0">
                <a:solidFill>
                  <a:prstClr val="black"/>
                </a:solidFill>
                <a:latin typeface="Arial" panose="020B0604020202020204" pitchFamily="34" charset="0"/>
              </a:rPr>
              <a:t>Evaluation</a:t>
            </a:r>
          </a:p>
          <a:p>
            <a:pPr marL="571500" indent="-571500">
              <a:buFont typeface="Wingdings" pitchFamily="2" charset="2"/>
              <a:buChar char="J"/>
            </a:pPr>
            <a:r>
              <a:rPr lang="en-GB" sz="3600" dirty="0">
                <a:solidFill>
                  <a:prstClr val="black"/>
                </a:solidFill>
                <a:latin typeface="Arial" panose="020B0604020202020204" pitchFamily="34" charset="0"/>
              </a:rPr>
              <a:t>Quick and practical to carry out, so easy to replicate.</a:t>
            </a:r>
          </a:p>
          <a:p>
            <a:pPr marL="571500" indent="-571500">
              <a:buFont typeface="Wingdings" pitchFamily="2" charset="2"/>
              <a:buChar char="J"/>
            </a:pPr>
            <a:r>
              <a:rPr lang="en-GB" sz="3600" dirty="0">
                <a:solidFill>
                  <a:prstClr val="black"/>
                </a:solidFill>
                <a:latin typeface="Arial" panose="020B0604020202020204" pitchFamily="34" charset="0"/>
              </a:rPr>
              <a:t>Can reach a wider variety of participants.</a:t>
            </a:r>
          </a:p>
          <a:p>
            <a:pPr marL="571500" indent="-571500">
              <a:buFont typeface="Wingdings" pitchFamily="2" charset="2"/>
              <a:buChar char="J"/>
            </a:pPr>
            <a:r>
              <a:rPr lang="en-GB" sz="3600" dirty="0">
                <a:solidFill>
                  <a:prstClr val="black"/>
                </a:solidFill>
                <a:latin typeface="Arial" panose="020B0604020202020204" pitchFamily="34" charset="0"/>
              </a:rPr>
              <a:t>Ethical, as participants have given their consent to taking part.</a:t>
            </a:r>
          </a:p>
          <a:p>
            <a:r>
              <a:rPr lang="en-GB" sz="3600" dirty="0">
                <a:solidFill>
                  <a:prstClr val="black"/>
                </a:solidFill>
                <a:latin typeface="Arial" panose="020B0604020202020204" pitchFamily="34" charset="0"/>
              </a:rPr>
              <a:t>But</a:t>
            </a:r>
          </a:p>
          <a:p>
            <a:r>
              <a:rPr lang="en-GB" sz="3600" dirty="0">
                <a:solidFill>
                  <a:prstClr val="black"/>
                </a:solidFill>
                <a:latin typeface="Arial" panose="020B0604020202020204" pitchFamily="34" charset="0"/>
              </a:rPr>
              <a:t>Sample Bias (probably similar culture as all friends).</a:t>
            </a:r>
          </a:p>
        </p:txBody>
      </p:sp>
      <p:pic>
        <p:nvPicPr>
          <p:cNvPr id="5" name="Picture 2" descr="http://digital.coolspringspress.com/rp_articles_images/images/4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672" y="0"/>
            <a:ext cx="2952328" cy="328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5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51" t="22189" r="23824" b="33984"/>
          <a:stretch/>
        </p:blipFill>
        <p:spPr bwMode="auto">
          <a:xfrm rot="21151863">
            <a:off x="260088" y="327479"/>
            <a:ext cx="5162150" cy="433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vevagora\AppData\Local\Microsoft\Windows\Temporary Internet Files\Content.IE5\4RJG9KOS\14238352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045" y="188640"/>
            <a:ext cx="2821674" cy="3053208"/>
          </a:xfrm>
          <a:prstGeom prst="rect">
            <a:avLst/>
          </a:prstGeom>
          <a:noFill/>
          <a:extLst>
            <a:ext uri="{909E8E84-426E-40DD-AFC4-6F175D3DCCD1}">
              <a14:hiddenFill xmlns:a14="http://schemas.microsoft.com/office/drawing/2010/main">
                <a:solidFill>
                  <a:srgbClr val="FFFFFF"/>
                </a:solidFill>
              </a14:hiddenFill>
            </a:ext>
          </a:extLst>
        </p:spPr>
      </p:pic>
      <p:sp>
        <p:nvSpPr>
          <p:cNvPr id="4" name="8-Point Star 3"/>
          <p:cNvSpPr/>
          <p:nvPr/>
        </p:nvSpPr>
        <p:spPr>
          <a:xfrm>
            <a:off x="2541775" y="1869557"/>
            <a:ext cx="5148064" cy="496855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lang="en-GB" sz="3200" dirty="0" smtClean="0">
                <a:latin typeface="Arial" panose="020B0604020202020204" pitchFamily="34" charset="0"/>
                <a:cs typeface="Arial" panose="020B0604020202020204" pitchFamily="34" charset="0"/>
              </a:rPr>
              <a:t>Tear out page 9</a:t>
            </a:r>
          </a:p>
          <a:p>
            <a:pPr marL="342900" indent="-342900" algn="ctr">
              <a:buFont typeface="+mj-lt"/>
              <a:buAutoNum type="arabicPeriod"/>
            </a:pPr>
            <a:r>
              <a:rPr lang="en-GB" sz="3200" dirty="0" smtClean="0">
                <a:latin typeface="Arial" panose="020B0604020202020204" pitchFamily="34" charset="0"/>
                <a:cs typeface="Arial" panose="020B0604020202020204" pitchFamily="34" charset="0"/>
              </a:rPr>
              <a:t>Re-order the answer in each column</a:t>
            </a:r>
          </a:p>
          <a:p>
            <a:pPr marL="342900" indent="-342900" algn="ctr">
              <a:buFont typeface="+mj-lt"/>
              <a:buAutoNum type="arabicPeriod"/>
            </a:pPr>
            <a:r>
              <a:rPr lang="en-GB" sz="3200" dirty="0" smtClean="0">
                <a:latin typeface="Arial" panose="020B0604020202020204" pitchFamily="34" charset="0"/>
                <a:cs typeface="Arial" panose="020B0604020202020204" pitchFamily="34" charset="0"/>
              </a:rPr>
              <a:t>Stick the correct answers onto page 8</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57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89" t="22266" r="9180" b="10547"/>
          <a:stretch/>
        </p:blipFill>
        <p:spPr bwMode="auto">
          <a:xfrm>
            <a:off x="-16622" y="787483"/>
            <a:ext cx="914334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vevagora\AppData\Local\Microsoft\Windows\Temporary Internet Files\Content.IE5\4RJG9KOS\14238352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880" y="3615267"/>
            <a:ext cx="1098335" cy="11884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91130"/>
            <a:ext cx="8856984" cy="369332"/>
          </a:xfrm>
          <a:prstGeom prst="rect">
            <a:avLst/>
          </a:prstGeom>
        </p:spPr>
        <p:txBody>
          <a:bodyPr wrap="square">
            <a:spAutoFit/>
          </a:bodyPr>
          <a:lstStyle/>
          <a:p>
            <a:r>
              <a:rPr lang="en-GB" dirty="0">
                <a:solidFill>
                  <a:prstClr val="black"/>
                </a:solidFill>
                <a:hlinkClick r:id="rId4"/>
              </a:rPr>
              <a:t>https://quizlet.com/224779183/ocr-psychology-sampling-methods-flash-cards/?new</a:t>
            </a:r>
            <a:r>
              <a:rPr lang="en-GB" dirty="0">
                <a:solidFill>
                  <a:prstClr val="black"/>
                </a:solidFill>
              </a:rPr>
              <a:t> </a:t>
            </a:r>
          </a:p>
        </p:txBody>
      </p:sp>
    </p:spTree>
    <p:extLst>
      <p:ext uri="{BB962C8B-B14F-4D97-AF65-F5344CB8AC3E}">
        <p14:creationId xmlns:p14="http://schemas.microsoft.com/office/powerpoint/2010/main" val="832725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dylanscandybar.com/resources/dylans/images/products/processed/301-Skittles.a.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51520" y="260648"/>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Student Led</a:t>
            </a:r>
          </a:p>
        </p:txBody>
      </p:sp>
      <p:sp>
        <p:nvSpPr>
          <p:cNvPr id="4" name="TextBox 3"/>
          <p:cNvSpPr txBox="1"/>
          <p:nvPr/>
        </p:nvSpPr>
        <p:spPr>
          <a:xfrm>
            <a:off x="2843213" y="746701"/>
            <a:ext cx="6264696" cy="954107"/>
          </a:xfrm>
          <a:prstGeom prst="rect">
            <a:avLst/>
          </a:prstGeom>
          <a:noFill/>
        </p:spPr>
        <p:txBody>
          <a:bodyPr wrap="square" rtlCol="0">
            <a:spAutoFit/>
          </a:bodyPr>
          <a:lstStyle/>
          <a:p>
            <a:pPr algn="ctr"/>
            <a:r>
              <a:rPr lang="en-GB" sz="2800" b="1" u="sng"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Arial" panose="020B0604020202020204" pitchFamily="34" charset="0"/>
              </a:rPr>
              <a:t>Time to practice some sampling (not tasting…yet)</a:t>
            </a:r>
          </a:p>
        </p:txBody>
      </p:sp>
      <p:sp>
        <p:nvSpPr>
          <p:cNvPr id="6" name="TextBox 5"/>
          <p:cNvSpPr txBox="1"/>
          <p:nvPr/>
        </p:nvSpPr>
        <p:spPr>
          <a:xfrm>
            <a:off x="3887329" y="2265710"/>
            <a:ext cx="4176464" cy="2308324"/>
          </a:xfrm>
          <a:prstGeom prst="rect">
            <a:avLst/>
          </a:prstGeom>
          <a:solidFill>
            <a:schemeClr val="bg1"/>
          </a:solidFill>
        </p:spPr>
        <p:txBody>
          <a:bodyPr wrap="square" rtlCol="0">
            <a:spAutoFit/>
          </a:bodyPr>
          <a:lstStyle/>
          <a:p>
            <a:pPr algn="ctr"/>
            <a:r>
              <a:rPr lang="en-GB" b="1" u="sng" dirty="0">
                <a:solidFill>
                  <a:prstClr val="black"/>
                </a:solidFill>
                <a:latin typeface="Arial" panose="020B0604020202020204" pitchFamily="34" charset="0"/>
              </a:rPr>
              <a:t>How to do it?</a:t>
            </a:r>
          </a:p>
          <a:p>
            <a:pPr algn="ctr"/>
            <a:endParaRPr lang="en-GB" u="sng" dirty="0">
              <a:solidFill>
                <a:prstClr val="black"/>
              </a:solidFill>
              <a:latin typeface="Arial" panose="020B0604020202020204" pitchFamily="34" charset="0"/>
            </a:endParaRPr>
          </a:p>
          <a:p>
            <a:pPr algn="ctr"/>
            <a:r>
              <a:rPr lang="en-GB" dirty="0">
                <a:solidFill>
                  <a:prstClr val="black"/>
                </a:solidFill>
                <a:latin typeface="Arial" panose="020B0604020202020204" pitchFamily="34" charset="0"/>
              </a:rPr>
              <a:t>Follow the instructions on the worksheet</a:t>
            </a:r>
          </a:p>
          <a:p>
            <a:pPr algn="ctr"/>
            <a:endParaRPr lang="en-GB" dirty="0">
              <a:solidFill>
                <a:prstClr val="black"/>
              </a:solidFill>
              <a:latin typeface="Arial" panose="020B0604020202020204" pitchFamily="34" charset="0"/>
            </a:endParaRPr>
          </a:p>
          <a:p>
            <a:pPr algn="ctr"/>
            <a:r>
              <a:rPr lang="en-GB" dirty="0">
                <a:solidFill>
                  <a:prstClr val="black"/>
                </a:solidFill>
                <a:latin typeface="Arial" panose="020B0604020202020204" pitchFamily="34" charset="0"/>
              </a:rPr>
              <a:t>You will need a calculator!</a:t>
            </a:r>
          </a:p>
          <a:p>
            <a:pPr algn="ctr"/>
            <a:endParaRPr lang="en-GB" dirty="0">
              <a:solidFill>
                <a:prstClr val="black"/>
              </a:solidFill>
              <a:latin typeface="Arial" panose="020B0604020202020204" pitchFamily="34" charset="0"/>
            </a:endParaRPr>
          </a:p>
          <a:p>
            <a:pPr algn="ctr"/>
            <a:r>
              <a:rPr lang="en-GB" dirty="0">
                <a:solidFill>
                  <a:prstClr val="black"/>
                </a:solidFill>
                <a:latin typeface="Arial" panose="020B0604020202020204" pitchFamily="34" charset="0"/>
              </a:rPr>
              <a:t>Ask if you need help</a:t>
            </a:r>
          </a:p>
        </p:txBody>
      </p:sp>
      <p:graphicFrame>
        <p:nvGraphicFramePr>
          <p:cNvPr id="7" name="Table 6"/>
          <p:cNvGraphicFramePr>
            <a:graphicFrameLocks noGrp="1"/>
          </p:cNvGraphicFramePr>
          <p:nvPr>
            <p:extLst/>
          </p:nvPr>
        </p:nvGraphicFramePr>
        <p:xfrm>
          <a:off x="395288" y="3547328"/>
          <a:ext cx="2813844" cy="2464050"/>
        </p:xfrm>
        <a:graphic>
          <a:graphicData uri="http://schemas.openxmlformats.org/drawingml/2006/table">
            <a:tbl>
              <a:tblPr firstRow="1" bandRow="1">
                <a:tableStyleId>{5C22544A-7EE6-4342-B048-85BDC9FD1C3A}</a:tableStyleId>
              </a:tblPr>
              <a:tblGrid>
                <a:gridCol w="1406922">
                  <a:extLst>
                    <a:ext uri="{9D8B030D-6E8A-4147-A177-3AD203B41FA5}">
                      <a16:colId xmlns:a16="http://schemas.microsoft.com/office/drawing/2014/main" val="20000"/>
                    </a:ext>
                  </a:extLst>
                </a:gridCol>
                <a:gridCol w="1406922">
                  <a:extLst>
                    <a:ext uri="{9D8B030D-6E8A-4147-A177-3AD203B41FA5}">
                      <a16:colId xmlns:a16="http://schemas.microsoft.com/office/drawing/2014/main" val="20001"/>
                    </a:ext>
                  </a:extLst>
                </a:gridCol>
              </a:tblGrid>
              <a:tr h="410675">
                <a:tc>
                  <a:txBody>
                    <a:bodyPr/>
                    <a:lstStyle/>
                    <a:p>
                      <a:r>
                        <a:rPr lang="en-GB" dirty="0" smtClean="0">
                          <a:solidFill>
                            <a:sysClr val="windowText" lastClr="000000"/>
                          </a:solidFill>
                          <a:latin typeface="Arial" panose="020B0604020202020204" pitchFamily="34" charset="0"/>
                        </a:rPr>
                        <a:t>Colour</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solidFill>
                            <a:sysClr val="windowText" lastClr="000000"/>
                          </a:solidFill>
                          <a:latin typeface="Arial" panose="020B0604020202020204" pitchFamily="34" charset="0"/>
                        </a:rPr>
                        <a:t>Number</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0675">
                <a:tc>
                  <a:txBody>
                    <a:bodyPr/>
                    <a:lstStyle/>
                    <a:p>
                      <a:r>
                        <a:rPr lang="en-GB" dirty="0" smtClean="0">
                          <a:solidFill>
                            <a:sysClr val="windowText" lastClr="000000"/>
                          </a:solidFill>
                          <a:latin typeface="Arial" panose="020B0604020202020204" pitchFamily="34" charset="0"/>
                        </a:rPr>
                        <a:t>Red</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0675">
                <a:tc>
                  <a:txBody>
                    <a:bodyPr/>
                    <a:lstStyle/>
                    <a:p>
                      <a:r>
                        <a:rPr lang="en-GB" dirty="0" smtClean="0">
                          <a:solidFill>
                            <a:sysClr val="windowText" lastClr="000000"/>
                          </a:solidFill>
                          <a:latin typeface="Arial" panose="020B0604020202020204" pitchFamily="34" charset="0"/>
                        </a:rPr>
                        <a:t>Green</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0675">
                <a:tc>
                  <a:txBody>
                    <a:bodyPr/>
                    <a:lstStyle/>
                    <a:p>
                      <a:r>
                        <a:rPr lang="en-GB" dirty="0" smtClean="0">
                          <a:solidFill>
                            <a:sysClr val="windowText" lastClr="000000"/>
                          </a:solidFill>
                          <a:latin typeface="Arial" panose="020B0604020202020204" pitchFamily="34" charset="0"/>
                        </a:rPr>
                        <a:t>Yellow</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0675">
                <a:tc>
                  <a:txBody>
                    <a:bodyPr/>
                    <a:lstStyle/>
                    <a:p>
                      <a:r>
                        <a:rPr lang="en-GB" dirty="0" smtClean="0">
                          <a:solidFill>
                            <a:sysClr val="windowText" lastClr="000000"/>
                          </a:solidFill>
                          <a:latin typeface="Arial" panose="020B0604020202020204" pitchFamily="34" charset="0"/>
                        </a:rPr>
                        <a:t>Orange</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0675">
                <a:tc>
                  <a:txBody>
                    <a:bodyPr/>
                    <a:lstStyle/>
                    <a:p>
                      <a:r>
                        <a:rPr lang="en-GB" dirty="0" smtClean="0">
                          <a:solidFill>
                            <a:sysClr val="windowText" lastClr="000000"/>
                          </a:solidFill>
                          <a:latin typeface="Arial" panose="020B0604020202020204" pitchFamily="34" charset="0"/>
                        </a:rPr>
                        <a:t>Purple</a:t>
                      </a:r>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ysClr val="windowText" lastClr="000000"/>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011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18864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Big Picture</a:t>
            </a:r>
          </a:p>
        </p:txBody>
      </p:sp>
      <p:sp>
        <p:nvSpPr>
          <p:cNvPr id="3" name="TextBox 2"/>
          <p:cNvSpPr txBox="1"/>
          <p:nvPr/>
        </p:nvSpPr>
        <p:spPr>
          <a:xfrm>
            <a:off x="1619622" y="1119076"/>
            <a:ext cx="6048771" cy="707886"/>
          </a:xfrm>
          <a:prstGeom prst="rect">
            <a:avLst/>
          </a:prstGeom>
          <a:noFill/>
        </p:spPr>
        <p:txBody>
          <a:bodyPr wrap="square" rtlCol="0">
            <a:spAutoFit/>
          </a:bodyPr>
          <a:lstStyle/>
          <a:p>
            <a:pPr algn="ct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Why bother?</a:t>
            </a:r>
          </a:p>
        </p:txBody>
      </p:sp>
      <p:sp>
        <p:nvSpPr>
          <p:cNvPr id="4" name="Oval 3"/>
          <p:cNvSpPr/>
          <p:nvPr/>
        </p:nvSpPr>
        <p:spPr>
          <a:xfrm>
            <a:off x="1007269" y="2420888"/>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2267744" y="3933056"/>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6" name="TextBox 5"/>
          <p:cNvSpPr txBox="1"/>
          <p:nvPr/>
        </p:nvSpPr>
        <p:spPr>
          <a:xfrm>
            <a:off x="4644008" y="1826962"/>
            <a:ext cx="4499992" cy="4524315"/>
          </a:xfrm>
          <a:prstGeom prst="rect">
            <a:avLst/>
          </a:prstGeom>
          <a:solidFill>
            <a:schemeClr val="bg1"/>
          </a:solidFill>
        </p:spPr>
        <p:txBody>
          <a:bodyPr wrap="square" rtlCol="0">
            <a:spAutoFit/>
          </a:bodyPr>
          <a:lstStyle/>
          <a:p>
            <a:pPr marL="342900" indent="-342900">
              <a:buFont typeface="Arial" pitchFamily="34" charset="0"/>
              <a:buChar char="•"/>
            </a:pPr>
            <a:r>
              <a:rPr lang="en-GB" sz="3200" dirty="0">
                <a:solidFill>
                  <a:prstClr val="black"/>
                </a:solidFill>
                <a:latin typeface="Arial" panose="020B0604020202020204" pitchFamily="34" charset="0"/>
              </a:rPr>
              <a:t>Takes too long to study </a:t>
            </a:r>
            <a:r>
              <a:rPr lang="en-GB" sz="3200" b="1" dirty="0">
                <a:solidFill>
                  <a:prstClr val="black"/>
                </a:solidFill>
                <a:latin typeface="Arial" panose="020B0604020202020204" pitchFamily="34" charset="0"/>
              </a:rPr>
              <a:t>everyone</a:t>
            </a:r>
          </a:p>
          <a:p>
            <a:pPr marL="342900" indent="-342900">
              <a:buFont typeface="Arial" pitchFamily="34" charset="0"/>
              <a:buChar char="•"/>
            </a:pPr>
            <a:endParaRPr lang="en-GB" sz="3200" b="1" dirty="0">
              <a:solidFill>
                <a:prstClr val="black"/>
              </a:solidFill>
              <a:latin typeface="Arial" panose="020B0604020202020204" pitchFamily="34" charset="0"/>
            </a:endParaRPr>
          </a:p>
          <a:p>
            <a:pPr marL="342900" indent="-342900">
              <a:buFont typeface="Arial" pitchFamily="34" charset="0"/>
              <a:buChar char="•"/>
            </a:pPr>
            <a:r>
              <a:rPr lang="en-GB" sz="3200" dirty="0">
                <a:solidFill>
                  <a:prstClr val="black"/>
                </a:solidFill>
                <a:latin typeface="Arial" panose="020B0604020202020204" pitchFamily="34" charset="0"/>
              </a:rPr>
              <a:t>Use a sample of the population to represent everyone</a:t>
            </a:r>
          </a:p>
          <a:p>
            <a:pPr marL="342900" indent="-342900">
              <a:buFont typeface="Arial" pitchFamily="34" charset="0"/>
              <a:buChar char="•"/>
            </a:pPr>
            <a:endParaRPr lang="en-GB" sz="3200" dirty="0">
              <a:solidFill>
                <a:prstClr val="black"/>
              </a:solidFill>
              <a:latin typeface="Arial" panose="020B0604020202020204" pitchFamily="34" charset="0"/>
            </a:endParaRPr>
          </a:p>
          <a:p>
            <a:pPr marL="342900" indent="-342900">
              <a:buFont typeface="Arial" pitchFamily="34" charset="0"/>
              <a:buChar char="•"/>
            </a:pPr>
            <a:r>
              <a:rPr lang="en-GB" sz="3200" dirty="0">
                <a:solidFill>
                  <a:prstClr val="black"/>
                </a:solidFill>
                <a:latin typeface="Arial" panose="020B0604020202020204" pitchFamily="34" charset="0"/>
              </a:rPr>
              <a:t>Key word: </a:t>
            </a:r>
            <a:r>
              <a:rPr lang="en-GB" sz="3200" b="1" u="sng" dirty="0">
                <a:solidFill>
                  <a:prstClr val="black"/>
                </a:solidFill>
                <a:latin typeface="Arial" panose="020B0604020202020204" pitchFamily="34" charset="0"/>
              </a:rPr>
              <a:t>representative </a:t>
            </a:r>
          </a:p>
        </p:txBody>
      </p:sp>
    </p:spTree>
    <p:extLst>
      <p:ext uri="{BB962C8B-B14F-4D97-AF65-F5344CB8AC3E}">
        <p14:creationId xmlns:p14="http://schemas.microsoft.com/office/powerpoint/2010/main" val="1759643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1130"/>
            <a:ext cx="8856984" cy="369332"/>
          </a:xfrm>
          <a:prstGeom prst="rect">
            <a:avLst/>
          </a:prstGeom>
        </p:spPr>
        <p:txBody>
          <a:bodyPr wrap="square">
            <a:spAutoFit/>
          </a:bodyPr>
          <a:lstStyle/>
          <a:p>
            <a:r>
              <a:rPr lang="en-GB" dirty="0">
                <a:solidFill>
                  <a:prstClr val="black"/>
                </a:solidFill>
                <a:hlinkClick r:id="rId2"/>
              </a:rPr>
              <a:t>https://quizlet.com/224779183/ocr-psychology-sampling-methods-flash-cards/?new</a:t>
            </a:r>
            <a:r>
              <a:rPr lang="en-GB" dirty="0">
                <a:solidFill>
                  <a:prstClr val="black"/>
                </a:solidFill>
              </a:rPr>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6" t="24053" r="11790" b="11265"/>
          <a:stretch/>
        </p:blipFill>
        <p:spPr bwMode="auto">
          <a:xfrm>
            <a:off x="451372" y="404664"/>
            <a:ext cx="8160329" cy="473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3728" y="3001322"/>
            <a:ext cx="5040560" cy="3046988"/>
          </a:xfrm>
          <a:prstGeom prst="rect">
            <a:avLst/>
          </a:prstGeom>
          <a:solidFill>
            <a:srgbClr val="00B050"/>
          </a:solidFill>
        </p:spPr>
        <p:txBody>
          <a:bodyPr wrap="square" rtlCol="0">
            <a:spAutoFit/>
          </a:bodyPr>
          <a:lstStyle/>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Random</a:t>
            </a:r>
          </a:p>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Opportunity</a:t>
            </a:r>
          </a:p>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Self-selecting / volunteer</a:t>
            </a:r>
          </a:p>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Opportunity</a:t>
            </a:r>
          </a:p>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Snowball</a:t>
            </a:r>
          </a:p>
          <a:p>
            <a:pPr marL="342900" indent="-342900">
              <a:buFontTx/>
              <a:buAutoNum type="arabicPeriod"/>
            </a:pPr>
            <a:r>
              <a:rPr lang="en-GB" sz="3200" dirty="0">
                <a:solidFill>
                  <a:prstClr val="black"/>
                </a:solidFill>
                <a:latin typeface="Arial" panose="020B0604020202020204" pitchFamily="34" charset="0"/>
                <a:cs typeface="Arial" panose="020B0604020202020204" pitchFamily="34" charset="0"/>
              </a:rPr>
              <a:t>Random</a:t>
            </a:r>
          </a:p>
        </p:txBody>
      </p:sp>
    </p:spTree>
    <p:extLst>
      <p:ext uri="{BB962C8B-B14F-4D97-AF65-F5344CB8AC3E}">
        <p14:creationId xmlns:p14="http://schemas.microsoft.com/office/powerpoint/2010/main" val="20035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1130"/>
            <a:ext cx="8856984" cy="369332"/>
          </a:xfrm>
          <a:prstGeom prst="rect">
            <a:avLst/>
          </a:prstGeom>
        </p:spPr>
        <p:txBody>
          <a:bodyPr wrap="square">
            <a:spAutoFit/>
          </a:bodyPr>
          <a:lstStyle/>
          <a:p>
            <a:r>
              <a:rPr lang="en-GB" dirty="0">
                <a:solidFill>
                  <a:prstClr val="black"/>
                </a:solidFill>
                <a:hlinkClick r:id="rId2"/>
              </a:rPr>
              <a:t>https://quizlet.com/224779183/ocr-psychology-sampling-methods-flash-cards/?new</a:t>
            </a:r>
            <a:r>
              <a:rPr lang="en-GB" dirty="0">
                <a:solidFill>
                  <a:prstClr val="black"/>
                </a:solidFill>
              </a:rPr>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1" t="24811" r="11790" b="11265"/>
          <a:stretch/>
        </p:blipFill>
        <p:spPr bwMode="auto">
          <a:xfrm>
            <a:off x="346364" y="188640"/>
            <a:ext cx="8257309" cy="467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648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qEkC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12439" y="1340768"/>
            <a:ext cx="1799041" cy="1349281"/>
          </a:xfrm>
          <a:prstGeom prst="rect">
            <a:avLst/>
          </a:prstGeom>
        </p:spPr>
      </p:pic>
      <p:sp>
        <p:nvSpPr>
          <p:cNvPr id="10" name="TextBox 9"/>
          <p:cNvSpPr txBox="1"/>
          <p:nvPr/>
        </p:nvSpPr>
        <p:spPr>
          <a:xfrm>
            <a:off x="251520" y="1340768"/>
            <a:ext cx="8605464" cy="4524315"/>
          </a:xfrm>
          <a:prstGeom prst="rect">
            <a:avLst/>
          </a:prstGeom>
          <a:solidFill>
            <a:srgbClr val="FFFF00"/>
          </a:solidFill>
        </p:spPr>
        <p:txBody>
          <a:bodyPr wrap="square" rtlCol="0">
            <a:spAutoFit/>
          </a:bodyPr>
          <a:lstStyle/>
          <a:p>
            <a:pPr algn="ctr"/>
            <a:r>
              <a:rPr lang="en-GB" sz="9600" dirty="0" smtClean="0">
                <a:latin typeface="Arial" pitchFamily="34" charset="0"/>
                <a:cs typeface="Arial" pitchFamily="34" charset="0"/>
              </a:rPr>
              <a:t>Timed Test </a:t>
            </a:r>
            <a:r>
              <a:rPr lang="en-GB" sz="9600" dirty="0" smtClean="0">
                <a:latin typeface="Arial" pitchFamily="34" charset="0"/>
                <a:cs typeface="Arial" pitchFamily="34" charset="0"/>
              </a:rPr>
              <a:t>today or tomorrow???</a:t>
            </a:r>
            <a:endParaRPr lang="en-GB" sz="9600" dirty="0">
              <a:latin typeface="Arial" pitchFamily="34" charset="0"/>
              <a:cs typeface="Arial" pitchFamily="34" charset="0"/>
            </a:endParaRPr>
          </a:p>
        </p:txBody>
      </p:sp>
    </p:spTree>
    <p:extLst>
      <p:ext uri="{BB962C8B-B14F-4D97-AF65-F5344CB8AC3E}">
        <p14:creationId xmlns:p14="http://schemas.microsoft.com/office/powerpoint/2010/main" val="2415693811"/>
      </p:ext>
    </p:extLst>
  </p:cSld>
  <p:clrMapOvr>
    <a:masterClrMapping/>
  </p:clrMapOvr>
  <p:timing>
    <p:tnLst>
      <p:par>
        <p:cTn id="1" dur="indefinite" restart="never" nodeType="tmRoot">
          <p:childTnLst>
            <p:video>
              <p:cMediaNode vol="80000">
                <p:cTn id="2" repeatCount="indefinite" fill="hold" display="0">
                  <p:stCondLst>
                    <p:cond delay="indefinite"/>
                  </p:stCondLst>
                </p:cTn>
                <p:tgtEl>
                  <p:spTgt spid="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1130"/>
            <a:ext cx="8856984" cy="369332"/>
          </a:xfrm>
          <a:prstGeom prst="rect">
            <a:avLst/>
          </a:prstGeom>
        </p:spPr>
        <p:txBody>
          <a:bodyPr wrap="square">
            <a:spAutoFit/>
          </a:bodyPr>
          <a:lstStyle/>
          <a:p>
            <a:r>
              <a:rPr lang="en-GB" dirty="0">
                <a:solidFill>
                  <a:prstClr val="black"/>
                </a:solidFill>
                <a:hlinkClick r:id="rId4"/>
              </a:rPr>
              <a:t>https://quizlet.com/224779183/ocr-psychology-sampling-methods-flash-cards/?new</a:t>
            </a:r>
            <a:r>
              <a:rPr lang="en-GB" dirty="0">
                <a:solidFill>
                  <a:prstClr val="black"/>
                </a:solidFill>
              </a:rPr>
              <a:t> </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1" t="24811" r="11790" b="11265"/>
          <a:stretch/>
        </p:blipFill>
        <p:spPr bwMode="auto">
          <a:xfrm>
            <a:off x="236356" y="3849808"/>
            <a:ext cx="2856709" cy="161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49731"/>
            <a:ext cx="8605464" cy="707886"/>
          </a:xfrm>
          <a:prstGeom prst="rect">
            <a:avLst/>
          </a:prstGeom>
          <a:solidFill>
            <a:srgbClr val="FFFF00"/>
          </a:solidFill>
        </p:spPr>
        <p:txBody>
          <a:bodyPr wrap="square" rtlCol="0">
            <a:spAutoFit/>
          </a:bodyPr>
          <a:lstStyle/>
          <a:p>
            <a:pPr algn="ctr"/>
            <a:r>
              <a:rPr lang="en-GB" sz="4000" dirty="0" smtClean="0">
                <a:latin typeface="Arial" pitchFamily="34" charset="0"/>
                <a:cs typeface="Arial" pitchFamily="34" charset="0"/>
              </a:rPr>
              <a:t>Timed Test – Getting the Best Marks</a:t>
            </a:r>
            <a:endParaRPr lang="en-GB" sz="4000" dirty="0">
              <a:latin typeface="Arial" pitchFamily="34" charset="0"/>
              <a:cs typeface="Arial" pitchFamily="34" charset="0"/>
            </a:endParaRPr>
          </a:p>
        </p:txBody>
      </p:sp>
      <p:sp>
        <p:nvSpPr>
          <p:cNvPr id="7" name="TextBox 6"/>
          <p:cNvSpPr txBox="1"/>
          <p:nvPr/>
        </p:nvSpPr>
        <p:spPr>
          <a:xfrm>
            <a:off x="251520" y="1052736"/>
            <a:ext cx="3960440" cy="2677656"/>
          </a:xfrm>
          <a:prstGeom prst="rect">
            <a:avLst/>
          </a:prstGeom>
          <a:noFill/>
        </p:spPr>
        <p:txBody>
          <a:bodyPr wrap="square" rtlCol="0">
            <a:spAutoFit/>
          </a:bodyPr>
          <a:lstStyle/>
          <a:p>
            <a:r>
              <a:rPr lang="en-GB" sz="2800" b="1" dirty="0" smtClean="0">
                <a:latin typeface="Arial" pitchFamily="34" charset="0"/>
                <a:cs typeface="Arial" pitchFamily="34" charset="0"/>
              </a:rPr>
              <a:t>Question 6 and 8</a:t>
            </a:r>
          </a:p>
          <a:p>
            <a:pPr marL="457200" indent="-457200">
              <a:buFont typeface="Arial" pitchFamily="34" charset="0"/>
              <a:buChar char="•"/>
            </a:pPr>
            <a:r>
              <a:rPr lang="en-GB" sz="2800" dirty="0" smtClean="0">
                <a:latin typeface="Arial" pitchFamily="34" charset="0"/>
                <a:cs typeface="Arial" pitchFamily="34" charset="0"/>
              </a:rPr>
              <a:t>Point </a:t>
            </a:r>
          </a:p>
          <a:p>
            <a:pPr marL="457200" indent="-457200">
              <a:buFont typeface="Arial" pitchFamily="34" charset="0"/>
              <a:buChar char="•"/>
            </a:pPr>
            <a:r>
              <a:rPr lang="en-GB" sz="2800" dirty="0" smtClean="0">
                <a:latin typeface="Arial" pitchFamily="34" charset="0"/>
                <a:cs typeface="Arial" pitchFamily="34" charset="0"/>
              </a:rPr>
              <a:t>Explanation – because …</a:t>
            </a:r>
          </a:p>
          <a:p>
            <a:pPr marL="457200" indent="-457200">
              <a:buFont typeface="Arial" pitchFamily="34" charset="0"/>
              <a:buChar char="•"/>
            </a:pPr>
            <a:r>
              <a:rPr lang="en-GB" sz="2800" dirty="0" smtClean="0">
                <a:latin typeface="Arial" pitchFamily="34" charset="0"/>
                <a:cs typeface="Arial" pitchFamily="34" charset="0"/>
              </a:rPr>
              <a:t>Conclusion – this matters because …</a:t>
            </a:r>
            <a:endParaRPr lang="en-GB" sz="2800" dirty="0">
              <a:latin typeface="Arial" pitchFamily="34" charset="0"/>
              <a:cs typeface="Arial" pitchFamily="34" charset="0"/>
            </a:endParaRPr>
          </a:p>
        </p:txBody>
      </p:sp>
      <p:sp>
        <p:nvSpPr>
          <p:cNvPr id="8" name="TextBox 7"/>
          <p:cNvSpPr txBox="1"/>
          <p:nvPr/>
        </p:nvSpPr>
        <p:spPr>
          <a:xfrm>
            <a:off x="5111480" y="980728"/>
            <a:ext cx="4027762" cy="2677656"/>
          </a:xfrm>
          <a:prstGeom prst="rect">
            <a:avLst/>
          </a:prstGeom>
          <a:noFill/>
        </p:spPr>
        <p:txBody>
          <a:bodyPr wrap="square" rtlCol="0">
            <a:spAutoFit/>
          </a:bodyPr>
          <a:lstStyle/>
          <a:p>
            <a:r>
              <a:rPr lang="en-GB" sz="2800" b="1" dirty="0" smtClean="0">
                <a:latin typeface="Arial" pitchFamily="34" charset="0"/>
                <a:cs typeface="Arial" pitchFamily="34" charset="0"/>
              </a:rPr>
              <a:t>Question 11 and 12</a:t>
            </a:r>
          </a:p>
          <a:p>
            <a:pPr marL="457200" indent="-457200">
              <a:buFont typeface="Arial" pitchFamily="34" charset="0"/>
              <a:buChar char="•"/>
            </a:pPr>
            <a:r>
              <a:rPr lang="en-GB" sz="2800" dirty="0" smtClean="0">
                <a:latin typeface="Arial" pitchFamily="34" charset="0"/>
                <a:cs typeface="Arial" pitchFamily="34" charset="0"/>
              </a:rPr>
              <a:t>Point </a:t>
            </a:r>
          </a:p>
          <a:p>
            <a:pPr marL="457200" indent="-457200">
              <a:buFont typeface="Arial" pitchFamily="34" charset="0"/>
              <a:buChar char="•"/>
            </a:pPr>
            <a:r>
              <a:rPr lang="en-GB" sz="2800" dirty="0" smtClean="0">
                <a:latin typeface="Arial" pitchFamily="34" charset="0"/>
                <a:cs typeface="Arial" pitchFamily="34" charset="0"/>
              </a:rPr>
              <a:t>Explanation – because …</a:t>
            </a:r>
          </a:p>
          <a:p>
            <a:pPr marL="457200" indent="-457200">
              <a:buFont typeface="Arial" pitchFamily="34" charset="0"/>
              <a:buChar char="•"/>
            </a:pPr>
            <a:r>
              <a:rPr lang="en-GB" sz="2800" dirty="0" smtClean="0">
                <a:latin typeface="Arial" pitchFamily="34" charset="0"/>
                <a:cs typeface="Arial" pitchFamily="34" charset="0"/>
              </a:rPr>
              <a:t>Context – unique words from the story</a:t>
            </a:r>
            <a:endParaRPr lang="en-GB" sz="2800" dirty="0">
              <a:latin typeface="Arial" pitchFamily="34" charset="0"/>
              <a:cs typeface="Arial" pitchFamily="34" charset="0"/>
            </a:endParaRPr>
          </a:p>
        </p:txBody>
      </p:sp>
      <p:pic>
        <p:nvPicPr>
          <p:cNvPr id="9" name="eqEkC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12439" y="1340768"/>
            <a:ext cx="1799041" cy="1349281"/>
          </a:xfrm>
          <a:prstGeom prst="rect">
            <a:avLst/>
          </a:prstGeom>
        </p:spPr>
      </p:pic>
    </p:spTree>
    <p:extLst>
      <p:ext uri="{BB962C8B-B14F-4D97-AF65-F5344CB8AC3E}">
        <p14:creationId xmlns:p14="http://schemas.microsoft.com/office/powerpoint/2010/main" val="410327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9"/>
                                        </p:tgtEl>
                                      </p:cBhvr>
                                    </p:cmd>
                                  </p:childTnLst>
                                </p:cTn>
                              </p:par>
                            </p:childTnLst>
                          </p:cTn>
                        </p:par>
                      </p:childTnLst>
                    </p:cTn>
                  </p:par>
                </p:childTnLst>
              </p:cTn>
              <p:nextCondLst>
                <p:cond evt="onClick" delay="0">
                  <p:tgtEl>
                    <p:spTgt spid="9"/>
                  </p:tgtEl>
                </p:cond>
              </p:nextCondLst>
            </p:seq>
            <p:video>
              <p:cMediaNode vol="80000">
                <p:cTn id="24" repeatCount="indefinite" fill="hold" display="0">
                  <p:stCondLst>
                    <p:cond delay="indefinite"/>
                  </p:stCondLst>
                </p:cTn>
                <p:tgtEl>
                  <p:spTgt spid="9"/>
                </p:tgtEl>
              </p:cMediaNode>
            </p:video>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1130"/>
            <a:ext cx="8856984" cy="369332"/>
          </a:xfrm>
          <a:prstGeom prst="rect">
            <a:avLst/>
          </a:prstGeom>
        </p:spPr>
        <p:txBody>
          <a:bodyPr wrap="square">
            <a:spAutoFit/>
          </a:bodyPr>
          <a:lstStyle/>
          <a:p>
            <a:r>
              <a:rPr lang="en-GB" dirty="0">
                <a:solidFill>
                  <a:prstClr val="black"/>
                </a:solidFill>
                <a:hlinkClick r:id="rId4"/>
              </a:rPr>
              <a:t>https://quizlet.com/224779183/ocr-psychology-sampling-methods-flash-cards/?new</a:t>
            </a:r>
            <a:r>
              <a:rPr lang="en-GB" dirty="0">
                <a:solidFill>
                  <a:prstClr val="black"/>
                </a:solidFill>
              </a:rPr>
              <a:t> </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1" t="24811" r="11790" b="11265"/>
          <a:stretch/>
        </p:blipFill>
        <p:spPr bwMode="auto">
          <a:xfrm>
            <a:off x="116583" y="4873351"/>
            <a:ext cx="2856709" cy="161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49731"/>
            <a:ext cx="8605464" cy="707886"/>
          </a:xfrm>
          <a:prstGeom prst="rect">
            <a:avLst/>
          </a:prstGeom>
          <a:solidFill>
            <a:srgbClr val="FFFF00"/>
          </a:solidFill>
        </p:spPr>
        <p:txBody>
          <a:bodyPr wrap="square" rtlCol="0">
            <a:spAutoFit/>
          </a:bodyPr>
          <a:lstStyle/>
          <a:p>
            <a:pPr algn="ctr"/>
            <a:r>
              <a:rPr lang="en-GB" sz="4000" dirty="0" smtClean="0">
                <a:latin typeface="Arial" pitchFamily="34" charset="0"/>
                <a:cs typeface="Arial" pitchFamily="34" charset="0"/>
              </a:rPr>
              <a:t>Timed Test – Getting the Best Marks</a:t>
            </a:r>
            <a:endParaRPr lang="en-GB" sz="4000" dirty="0">
              <a:latin typeface="Arial" pitchFamily="34" charset="0"/>
              <a:cs typeface="Arial" pitchFamily="34" charset="0"/>
            </a:endParaRPr>
          </a:p>
        </p:txBody>
      </p:sp>
      <p:sp>
        <p:nvSpPr>
          <p:cNvPr id="4" name="TextBox 3"/>
          <p:cNvSpPr txBox="1"/>
          <p:nvPr/>
        </p:nvSpPr>
        <p:spPr>
          <a:xfrm>
            <a:off x="3127082" y="4613693"/>
            <a:ext cx="6012160" cy="2062103"/>
          </a:xfrm>
          <a:prstGeom prst="rect">
            <a:avLst/>
          </a:prstGeom>
          <a:noFill/>
        </p:spPr>
        <p:txBody>
          <a:bodyPr wrap="square" rtlCol="0">
            <a:spAutoFit/>
          </a:bodyPr>
          <a:lstStyle/>
          <a:p>
            <a:r>
              <a:rPr lang="en-GB" sz="3200" dirty="0" smtClean="0">
                <a:latin typeface="Arial" pitchFamily="34" charset="0"/>
                <a:cs typeface="Arial" pitchFamily="34" charset="0"/>
              </a:rPr>
              <a:t>Q3: Random , Opportunity, Self-selecting, Snowball</a:t>
            </a:r>
          </a:p>
          <a:p>
            <a:r>
              <a:rPr lang="en-GB" sz="3200" dirty="0" smtClean="0">
                <a:latin typeface="Arial" pitchFamily="34" charset="0"/>
                <a:cs typeface="Arial" pitchFamily="34" charset="0"/>
              </a:rPr>
              <a:t>Q5. </a:t>
            </a:r>
            <a:r>
              <a:rPr lang="en-GB" sz="3200" dirty="0">
                <a:latin typeface="Arial" pitchFamily="34" charset="0"/>
                <a:cs typeface="Arial" pitchFamily="34" charset="0"/>
              </a:rPr>
              <a:t>C</a:t>
            </a:r>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Q9. C</a:t>
            </a:r>
            <a:endParaRPr lang="en-GB" sz="3200" dirty="0">
              <a:latin typeface="Arial" pitchFamily="34" charset="0"/>
              <a:cs typeface="Arial" pitchFamily="34" charset="0"/>
            </a:endParaRPr>
          </a:p>
        </p:txBody>
      </p:sp>
      <p:sp>
        <p:nvSpPr>
          <p:cNvPr id="6" name="TextBox 5"/>
          <p:cNvSpPr txBox="1"/>
          <p:nvPr/>
        </p:nvSpPr>
        <p:spPr>
          <a:xfrm>
            <a:off x="116583" y="3916506"/>
            <a:ext cx="8875338" cy="830997"/>
          </a:xfrm>
          <a:prstGeom prst="rect">
            <a:avLst/>
          </a:prstGeom>
          <a:solidFill>
            <a:srgbClr val="FF0000"/>
          </a:solidFill>
        </p:spPr>
        <p:txBody>
          <a:bodyPr wrap="square" rtlCol="0">
            <a:spAutoFit/>
          </a:bodyPr>
          <a:lstStyle/>
          <a:p>
            <a:pPr algn="ctr"/>
            <a:r>
              <a:rPr lang="en-GB" sz="4800" dirty="0" smtClean="0">
                <a:latin typeface="Arial" pitchFamily="34" charset="0"/>
                <a:cs typeface="Arial" pitchFamily="34" charset="0"/>
              </a:rPr>
              <a:t>Peer Marking</a:t>
            </a:r>
            <a:endParaRPr lang="en-GB" sz="4800" dirty="0">
              <a:latin typeface="Arial" pitchFamily="34" charset="0"/>
              <a:cs typeface="Arial" pitchFamily="34" charset="0"/>
            </a:endParaRPr>
          </a:p>
        </p:txBody>
      </p:sp>
      <p:sp>
        <p:nvSpPr>
          <p:cNvPr id="7" name="TextBox 6"/>
          <p:cNvSpPr txBox="1"/>
          <p:nvPr/>
        </p:nvSpPr>
        <p:spPr>
          <a:xfrm>
            <a:off x="251520" y="1052736"/>
            <a:ext cx="3960440" cy="2677656"/>
          </a:xfrm>
          <a:prstGeom prst="rect">
            <a:avLst/>
          </a:prstGeom>
          <a:noFill/>
        </p:spPr>
        <p:txBody>
          <a:bodyPr wrap="square" rtlCol="0">
            <a:spAutoFit/>
          </a:bodyPr>
          <a:lstStyle/>
          <a:p>
            <a:r>
              <a:rPr lang="en-GB" sz="2800" b="1" dirty="0" smtClean="0">
                <a:latin typeface="Arial" pitchFamily="34" charset="0"/>
                <a:cs typeface="Arial" pitchFamily="34" charset="0"/>
              </a:rPr>
              <a:t>Question 6 and 8</a:t>
            </a:r>
          </a:p>
          <a:p>
            <a:pPr marL="457200" indent="-457200">
              <a:buFont typeface="Arial" pitchFamily="34" charset="0"/>
              <a:buChar char="•"/>
            </a:pPr>
            <a:r>
              <a:rPr lang="en-GB" sz="2800" dirty="0" smtClean="0">
                <a:latin typeface="Arial" pitchFamily="34" charset="0"/>
                <a:cs typeface="Arial" pitchFamily="34" charset="0"/>
              </a:rPr>
              <a:t>Point </a:t>
            </a:r>
          </a:p>
          <a:p>
            <a:pPr marL="457200" indent="-457200">
              <a:buFont typeface="Arial" pitchFamily="34" charset="0"/>
              <a:buChar char="•"/>
            </a:pPr>
            <a:r>
              <a:rPr lang="en-GB" sz="2800" dirty="0" smtClean="0">
                <a:latin typeface="Arial" pitchFamily="34" charset="0"/>
                <a:cs typeface="Arial" pitchFamily="34" charset="0"/>
              </a:rPr>
              <a:t>Explanation – because …</a:t>
            </a:r>
          </a:p>
          <a:p>
            <a:pPr marL="457200" indent="-457200">
              <a:buFont typeface="Arial" pitchFamily="34" charset="0"/>
              <a:buChar char="•"/>
            </a:pPr>
            <a:r>
              <a:rPr lang="en-GB" sz="2800" dirty="0" smtClean="0">
                <a:latin typeface="Arial" pitchFamily="34" charset="0"/>
                <a:cs typeface="Arial" pitchFamily="34" charset="0"/>
              </a:rPr>
              <a:t>Conclusion – this matters because …</a:t>
            </a:r>
            <a:endParaRPr lang="en-GB" sz="2800" dirty="0">
              <a:latin typeface="Arial" pitchFamily="34" charset="0"/>
              <a:cs typeface="Arial" pitchFamily="34" charset="0"/>
            </a:endParaRPr>
          </a:p>
        </p:txBody>
      </p:sp>
      <p:sp>
        <p:nvSpPr>
          <p:cNvPr id="8" name="TextBox 7"/>
          <p:cNvSpPr txBox="1"/>
          <p:nvPr/>
        </p:nvSpPr>
        <p:spPr>
          <a:xfrm>
            <a:off x="5111480" y="980728"/>
            <a:ext cx="4027762" cy="2677656"/>
          </a:xfrm>
          <a:prstGeom prst="rect">
            <a:avLst/>
          </a:prstGeom>
          <a:noFill/>
        </p:spPr>
        <p:txBody>
          <a:bodyPr wrap="square" rtlCol="0">
            <a:spAutoFit/>
          </a:bodyPr>
          <a:lstStyle/>
          <a:p>
            <a:r>
              <a:rPr lang="en-GB" sz="2800" b="1" dirty="0" smtClean="0">
                <a:latin typeface="Arial" pitchFamily="34" charset="0"/>
                <a:cs typeface="Arial" pitchFamily="34" charset="0"/>
              </a:rPr>
              <a:t>Question 11 and 12</a:t>
            </a:r>
          </a:p>
          <a:p>
            <a:pPr marL="457200" indent="-457200">
              <a:buFont typeface="Arial" pitchFamily="34" charset="0"/>
              <a:buChar char="•"/>
            </a:pPr>
            <a:r>
              <a:rPr lang="en-GB" sz="2800" dirty="0" smtClean="0">
                <a:latin typeface="Arial" pitchFamily="34" charset="0"/>
                <a:cs typeface="Arial" pitchFamily="34" charset="0"/>
              </a:rPr>
              <a:t>Point </a:t>
            </a:r>
          </a:p>
          <a:p>
            <a:pPr marL="457200" indent="-457200">
              <a:buFont typeface="Arial" pitchFamily="34" charset="0"/>
              <a:buChar char="•"/>
            </a:pPr>
            <a:r>
              <a:rPr lang="en-GB" sz="2800" dirty="0" smtClean="0">
                <a:latin typeface="Arial" pitchFamily="34" charset="0"/>
                <a:cs typeface="Arial" pitchFamily="34" charset="0"/>
              </a:rPr>
              <a:t>Explanation – because …</a:t>
            </a:r>
          </a:p>
          <a:p>
            <a:pPr marL="457200" indent="-457200">
              <a:buFont typeface="Arial" pitchFamily="34" charset="0"/>
              <a:buChar char="•"/>
            </a:pPr>
            <a:r>
              <a:rPr lang="en-GB" sz="2800" dirty="0" smtClean="0">
                <a:latin typeface="Arial" pitchFamily="34" charset="0"/>
                <a:cs typeface="Arial" pitchFamily="34" charset="0"/>
              </a:rPr>
              <a:t>Context – unique words from the story</a:t>
            </a:r>
            <a:endParaRPr lang="en-GB" sz="2800" dirty="0">
              <a:latin typeface="Arial" pitchFamily="34" charset="0"/>
              <a:cs typeface="Arial" pitchFamily="34" charset="0"/>
            </a:endParaRPr>
          </a:p>
        </p:txBody>
      </p:sp>
      <p:pic>
        <p:nvPicPr>
          <p:cNvPr id="9" name="eqEkC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12439" y="1340768"/>
            <a:ext cx="1799041" cy="1349281"/>
          </a:xfrm>
          <a:prstGeom prst="rect">
            <a:avLst/>
          </a:prstGeom>
        </p:spPr>
      </p:pic>
    </p:spTree>
    <p:extLst>
      <p:ext uri="{BB962C8B-B14F-4D97-AF65-F5344CB8AC3E}">
        <p14:creationId xmlns:p14="http://schemas.microsoft.com/office/powerpoint/2010/main" val="2107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9"/>
                                        </p:tgtEl>
                                      </p:cBhvr>
                                    </p:cmd>
                                  </p:childTnLst>
                                </p:cTn>
                              </p:par>
                            </p:childTnLst>
                          </p:cTn>
                        </p:par>
                      </p:childTnLst>
                    </p:cTn>
                  </p:par>
                </p:childTnLst>
              </p:cTn>
              <p:nextCondLst>
                <p:cond evt="onClick" delay="0">
                  <p:tgtEl>
                    <p:spTgt spid="9"/>
                  </p:tgtEl>
                </p:cond>
              </p:nextCondLst>
            </p:seq>
            <p:video>
              <p:cMediaNode vol="80000">
                <p:cTn id="36" repeatCount="indefinite" fill="hold" display="0">
                  <p:stCondLst>
                    <p:cond delay="indefinite"/>
                  </p:stCondLst>
                </p:cTn>
                <p:tgtEl>
                  <p:spTgt spid="9"/>
                </p:tgtEl>
              </p:cMediaNode>
            </p:video>
          </p:childTnLst>
        </p:cTn>
      </p:par>
    </p:tnLst>
    <p:bldLst>
      <p:bldP spid="4" grpId="0"/>
      <p:bldP spid="6" grpId="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solidFill>
                <a:latin typeface="Arial" panose="020B0604020202020204" pitchFamily="34" charset="0"/>
              </a:rPr>
              <a:t>Consolidation</a:t>
            </a:r>
            <a:endParaRPr lang="en-GB" sz="2000" dirty="0">
              <a:solidFill>
                <a:prstClr val="black"/>
              </a:solidFill>
              <a:latin typeface="Arial" panose="020B0604020202020204" pitchFamily="34" charset="0"/>
            </a:endParaRPr>
          </a:p>
        </p:txBody>
      </p:sp>
      <p:sp>
        <p:nvSpPr>
          <p:cNvPr id="7" name="Rectangle 6"/>
          <p:cNvSpPr/>
          <p:nvPr/>
        </p:nvSpPr>
        <p:spPr>
          <a:xfrm>
            <a:off x="-19591" y="504056"/>
            <a:ext cx="5666954" cy="440120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A doctor wishes to question nurses’ attitudes about patient care. Interviewing takes place between 2 and 4pm every Monday for a month. </a:t>
            </a:r>
          </a:p>
        </p:txBody>
      </p:sp>
      <p:sp>
        <p:nvSpPr>
          <p:cNvPr id="8" name="TextBox 7"/>
          <p:cNvSpPr txBox="1"/>
          <p:nvPr/>
        </p:nvSpPr>
        <p:spPr>
          <a:xfrm>
            <a:off x="5652121" y="-33722"/>
            <a:ext cx="3480394" cy="3785652"/>
          </a:xfrm>
          <a:prstGeom prst="rect">
            <a:avLst/>
          </a:prstGeom>
          <a:solidFill>
            <a:srgbClr val="FFFF00"/>
          </a:solidFill>
        </p:spPr>
        <p:txBody>
          <a:bodyPr wrap="square" rtlCol="0">
            <a:spAutoFit/>
          </a:bodyPr>
          <a:lstStyle/>
          <a:p>
            <a:pPr marL="457200" indent="-457200" algn="ctr">
              <a:buFont typeface="+mj-lt"/>
              <a:buAutoNum type="arabicPeriod"/>
            </a:pPr>
            <a:r>
              <a:rPr lang="en-GB" sz="2400" dirty="0">
                <a:solidFill>
                  <a:prstClr val="black"/>
                </a:solidFill>
                <a:latin typeface="Arial" panose="020B0604020202020204" pitchFamily="34" charset="0"/>
                <a:cs typeface="Arial" panose="020B0604020202020204" pitchFamily="34" charset="0"/>
              </a:rPr>
              <a:t>Which type of SAMPLING method?</a:t>
            </a:r>
          </a:p>
          <a:p>
            <a:pPr marL="457200" indent="-457200" algn="ctr">
              <a:buFont typeface="+mj-lt"/>
              <a:buAutoNum type="arabicPeriod"/>
            </a:pPr>
            <a:endParaRPr lang="en-GB" sz="2400" dirty="0">
              <a:solidFill>
                <a:prstClr val="black"/>
              </a:solidFill>
              <a:latin typeface="Arial" panose="020B0604020202020204" pitchFamily="34" charset="0"/>
              <a:cs typeface="Arial" panose="020B0604020202020204" pitchFamily="34" charset="0"/>
            </a:endParaRPr>
          </a:p>
          <a:p>
            <a:pPr marL="457200" indent="-457200" algn="ctr">
              <a:buFont typeface="+mj-lt"/>
              <a:buAutoNum type="arabicPeriod"/>
            </a:pPr>
            <a:r>
              <a:rPr lang="en-GB" sz="2400" dirty="0">
                <a:solidFill>
                  <a:prstClr val="black"/>
                </a:solidFill>
                <a:latin typeface="Arial" panose="020B0604020202020204" pitchFamily="34" charset="0"/>
                <a:cs typeface="Arial" panose="020B0604020202020204" pitchFamily="34" charset="0"/>
              </a:rPr>
              <a:t>Which type of RESEARCH method?</a:t>
            </a:r>
          </a:p>
          <a:p>
            <a:pPr marL="457200" indent="-457200" algn="ctr">
              <a:buFont typeface="+mj-lt"/>
              <a:buAutoNum type="arabicPeriod"/>
            </a:pPr>
            <a:endParaRPr lang="en-GB" sz="2400" dirty="0">
              <a:solidFill>
                <a:prstClr val="black"/>
              </a:solidFill>
              <a:latin typeface="Arial" panose="020B0604020202020204" pitchFamily="34" charset="0"/>
              <a:cs typeface="Arial" panose="020B0604020202020204" pitchFamily="34" charset="0"/>
            </a:endParaRPr>
          </a:p>
          <a:p>
            <a:pPr marL="457200" indent="-457200" algn="ctr">
              <a:buFont typeface="+mj-lt"/>
              <a:buAutoNum type="arabicPeriod"/>
            </a:pPr>
            <a:r>
              <a:rPr lang="en-GB" sz="2400" dirty="0">
                <a:solidFill>
                  <a:prstClr val="black"/>
                </a:solidFill>
                <a:latin typeface="Arial" panose="020B0604020202020204" pitchFamily="34" charset="0"/>
                <a:cs typeface="Arial" panose="020B0604020202020204" pitchFamily="34" charset="0"/>
              </a:rPr>
              <a:t>Which type of PSYCHOLOGY?</a:t>
            </a:r>
          </a:p>
        </p:txBody>
      </p:sp>
      <p:pic>
        <p:nvPicPr>
          <p:cNvPr id="1026" name="Picture 2" descr="C:\Users\vevagora\AppData\Local\Microsoft\Windows\Temporary Internet Files\Content.IE5\RJXJF1R3\mini-white-boa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707" y="4121262"/>
            <a:ext cx="2620105" cy="262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40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0" y="1165190"/>
            <a:ext cx="6666650" cy="440120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On Tuesday afternoon next week </a:t>
            </a:r>
            <a:r>
              <a:rPr lang="en-GB" sz="4000" dirty="0" smtClean="0">
                <a:solidFill>
                  <a:prstClr val="black"/>
                </a:solidFill>
                <a:latin typeface="Arial" panose="020B0604020202020204" pitchFamily="34" charset="0"/>
                <a:cs typeface="Arial" panose="020B0604020202020204" pitchFamily="34" charset="0"/>
              </a:rPr>
              <a:t>a study will </a:t>
            </a:r>
            <a:r>
              <a:rPr lang="en-GB" sz="4000" dirty="0">
                <a:solidFill>
                  <a:prstClr val="black"/>
                </a:solidFill>
                <a:latin typeface="Arial" panose="020B0604020202020204" pitchFamily="34" charset="0"/>
                <a:cs typeface="Arial" panose="020B0604020202020204" pitchFamily="34" charset="0"/>
              </a:rPr>
              <a:t>be taken in Watford to determine whether there are more red or blue cars. A tally will be taken of those driving by a school entrance. </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17631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30567" y="908720"/>
            <a:ext cx="6666650" cy="5632311"/>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A class chooses a number each between 1 and </a:t>
            </a:r>
            <a:r>
              <a:rPr lang="en-GB" sz="4000" dirty="0" smtClean="0">
                <a:solidFill>
                  <a:prstClr val="black"/>
                </a:solidFill>
                <a:latin typeface="Arial" panose="020B0604020202020204" pitchFamily="34" charset="0"/>
                <a:cs typeface="Arial" panose="020B0604020202020204" pitchFamily="34" charset="0"/>
              </a:rPr>
              <a:t>49. </a:t>
            </a:r>
          </a:p>
          <a:p>
            <a:endParaRPr lang="en-GB" sz="4000" dirty="0">
              <a:solidFill>
                <a:prstClr val="black"/>
              </a:solidFill>
              <a:latin typeface="Arial" panose="020B0604020202020204" pitchFamily="34" charset="0"/>
              <a:cs typeface="Arial" panose="020B0604020202020204" pitchFamily="34" charset="0"/>
            </a:endParaRPr>
          </a:p>
          <a:p>
            <a:r>
              <a:rPr lang="en-GB" sz="4000" dirty="0" smtClean="0">
                <a:solidFill>
                  <a:prstClr val="black"/>
                </a:solidFill>
                <a:latin typeface="Arial" panose="020B0604020202020204" pitchFamily="34" charset="0"/>
                <a:cs typeface="Arial" panose="020B0604020202020204" pitchFamily="34" charset="0"/>
              </a:rPr>
              <a:t>The </a:t>
            </a:r>
            <a:r>
              <a:rPr lang="en-GB" sz="4000" dirty="0">
                <a:solidFill>
                  <a:prstClr val="black"/>
                </a:solidFill>
                <a:latin typeface="Arial" panose="020B0604020202020204" pitchFamily="34" charset="0"/>
                <a:cs typeface="Arial" panose="020B0604020202020204" pitchFamily="34" charset="0"/>
              </a:rPr>
              <a:t>Camelot </a:t>
            </a:r>
            <a:r>
              <a:rPr lang="en-GB" sz="4000" dirty="0" smtClean="0">
                <a:solidFill>
                  <a:prstClr val="black"/>
                </a:solidFill>
                <a:latin typeface="Arial" panose="020B0604020202020204" pitchFamily="34" charset="0"/>
                <a:cs typeface="Arial" panose="020B0604020202020204" pitchFamily="34" charset="0"/>
              </a:rPr>
              <a:t>(National Lottery) machine </a:t>
            </a:r>
            <a:r>
              <a:rPr lang="en-GB" sz="4000" dirty="0">
                <a:solidFill>
                  <a:prstClr val="black"/>
                </a:solidFill>
                <a:latin typeface="Arial" panose="020B0604020202020204" pitchFamily="34" charset="0"/>
                <a:cs typeface="Arial" panose="020B0604020202020204" pitchFamily="34" charset="0"/>
              </a:rPr>
              <a:t>will be used to select a number. </a:t>
            </a:r>
            <a:endParaRPr lang="en-GB" sz="4000" dirty="0" smtClean="0">
              <a:solidFill>
                <a:prstClr val="black"/>
              </a:solidFill>
              <a:latin typeface="Arial" panose="020B0604020202020204" pitchFamily="34" charset="0"/>
              <a:cs typeface="Arial" panose="020B0604020202020204" pitchFamily="34" charset="0"/>
            </a:endParaRPr>
          </a:p>
          <a:p>
            <a:endParaRPr lang="en-GB" sz="4000" dirty="0">
              <a:solidFill>
                <a:prstClr val="black"/>
              </a:solidFill>
              <a:latin typeface="Arial" panose="020B0604020202020204" pitchFamily="34" charset="0"/>
              <a:cs typeface="Arial" panose="020B0604020202020204" pitchFamily="34" charset="0"/>
            </a:endParaRPr>
          </a:p>
          <a:p>
            <a:r>
              <a:rPr lang="en-GB" sz="4000" dirty="0" smtClean="0">
                <a:solidFill>
                  <a:prstClr val="black"/>
                </a:solidFill>
                <a:latin typeface="Arial" panose="020B0604020202020204" pitchFamily="34" charset="0"/>
                <a:cs typeface="Arial" panose="020B0604020202020204" pitchFamily="34" charset="0"/>
              </a:rPr>
              <a:t>The </a:t>
            </a:r>
            <a:r>
              <a:rPr lang="en-GB" sz="4000" dirty="0">
                <a:solidFill>
                  <a:prstClr val="black"/>
                </a:solidFill>
                <a:latin typeface="Arial" panose="020B0604020202020204" pitchFamily="34" charset="0"/>
                <a:cs typeface="Arial" panose="020B0604020202020204" pitchFamily="34" charset="0"/>
              </a:rPr>
              <a:t>winner will receive a prize. </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11828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14833" y="1848810"/>
            <a:ext cx="6666650" cy="255454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Every hundredth entry in the phone book will be contacted to take part in the study.</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33625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0" y="980728"/>
            <a:ext cx="6666650" cy="440120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Every child born on 26th September  2015 will be weighed. </a:t>
            </a:r>
            <a:endParaRPr lang="en-GB" sz="4000" dirty="0" smtClean="0">
              <a:solidFill>
                <a:prstClr val="black"/>
              </a:solidFill>
              <a:latin typeface="Arial" panose="020B0604020202020204" pitchFamily="34" charset="0"/>
              <a:cs typeface="Arial" panose="020B0604020202020204" pitchFamily="34" charset="0"/>
            </a:endParaRPr>
          </a:p>
          <a:p>
            <a:endParaRPr lang="en-GB" sz="4000" dirty="0">
              <a:solidFill>
                <a:prstClr val="black"/>
              </a:solidFill>
              <a:latin typeface="Arial" panose="020B0604020202020204" pitchFamily="34" charset="0"/>
              <a:cs typeface="Arial" panose="020B0604020202020204" pitchFamily="34" charset="0"/>
            </a:endParaRPr>
          </a:p>
          <a:p>
            <a:r>
              <a:rPr lang="en-GB" sz="4000" dirty="0" smtClean="0">
                <a:solidFill>
                  <a:prstClr val="black"/>
                </a:solidFill>
                <a:latin typeface="Arial" panose="020B0604020202020204" pitchFamily="34" charset="0"/>
                <a:cs typeface="Arial" panose="020B0604020202020204" pitchFamily="34" charset="0"/>
              </a:rPr>
              <a:t>Their </a:t>
            </a:r>
            <a:r>
              <a:rPr lang="en-GB" sz="4000" dirty="0">
                <a:solidFill>
                  <a:prstClr val="black"/>
                </a:solidFill>
                <a:latin typeface="Arial" panose="020B0604020202020204" pitchFamily="34" charset="0"/>
                <a:cs typeface="Arial" panose="020B0604020202020204" pitchFamily="34" charset="0"/>
              </a:rPr>
              <a:t>weight will then be tracked every year for the next five years. </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4249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6866" y="404664"/>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699793" y="0"/>
            <a:ext cx="6336704" cy="6740307"/>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In psychological research, it is impossible to study everyone (7 billion +) so the psychologist must try and get a sample that is most representative of their target population. </a:t>
            </a:r>
          </a:p>
          <a:p>
            <a:r>
              <a:rPr lang="en-GB" sz="3600" dirty="0">
                <a:latin typeface="Arial" panose="020B0604020202020204" pitchFamily="34" charset="0"/>
                <a:cs typeface="Arial" panose="020B0604020202020204" pitchFamily="34" charset="0"/>
              </a:rPr>
              <a:t> </a:t>
            </a:r>
          </a:p>
          <a:p>
            <a:r>
              <a:rPr lang="en-GB" sz="3600" b="1" dirty="0">
                <a:latin typeface="Arial" panose="020B0604020202020204" pitchFamily="34" charset="0"/>
                <a:cs typeface="Arial" panose="020B0604020202020204" pitchFamily="34" charset="0"/>
              </a:rPr>
              <a:t>A target population</a:t>
            </a:r>
            <a:r>
              <a:rPr lang="en-GB" sz="3600" dirty="0">
                <a:latin typeface="Arial" panose="020B0604020202020204" pitchFamily="34" charset="0"/>
                <a:cs typeface="Arial" panose="020B0604020202020204" pitchFamily="34" charset="0"/>
              </a:rPr>
              <a:t> is the group of people the psychologists want to be able to generalise their findings to. </a:t>
            </a:r>
          </a:p>
        </p:txBody>
      </p:sp>
      <p:sp>
        <p:nvSpPr>
          <p:cNvPr id="8" name="AutoShape 2" descr="Image result for fill in the gaps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3"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42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14833" y="1848810"/>
            <a:ext cx="6666650" cy="255454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All attendees of the Glastonbury festival will be asked to complete a survey on security. </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28129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14833" y="1848810"/>
            <a:ext cx="6666650" cy="1938992"/>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A lady on the street stops you to ask whether you have home insurance.</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296361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14833" y="1848810"/>
            <a:ext cx="6666650" cy="2554545"/>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The teacher places our names into a hat and picks one person to answer a question. </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36332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33" y="0"/>
            <a:ext cx="3744416"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Arial" panose="020B0604020202020204" pitchFamily="34" charset="0"/>
              </a:rPr>
              <a:t>Consolidation</a:t>
            </a:r>
          </a:p>
        </p:txBody>
      </p:sp>
      <p:sp>
        <p:nvSpPr>
          <p:cNvPr id="7" name="Rectangle 6"/>
          <p:cNvSpPr/>
          <p:nvPr/>
        </p:nvSpPr>
        <p:spPr>
          <a:xfrm>
            <a:off x="-14833" y="1848810"/>
            <a:ext cx="6666650" cy="1938992"/>
          </a:xfrm>
          <a:prstGeom prst="rect">
            <a:avLst/>
          </a:prstGeom>
        </p:spPr>
        <p:txBody>
          <a:bodyPr wrap="square">
            <a:spAutoFit/>
          </a:bodyPr>
          <a:lstStyle/>
          <a:p>
            <a:r>
              <a:rPr lang="en-GB" sz="4000" dirty="0">
                <a:solidFill>
                  <a:prstClr val="black"/>
                </a:solidFill>
                <a:latin typeface="Arial" panose="020B0604020202020204" pitchFamily="34" charset="0"/>
                <a:cs typeface="Arial" panose="020B0604020202020204" pitchFamily="34" charset="0"/>
              </a:rPr>
              <a:t>Everybody with a surname beginning with Z, please stand up.</a:t>
            </a:r>
          </a:p>
        </p:txBody>
      </p:sp>
      <p:pic>
        <p:nvPicPr>
          <p:cNvPr id="3073" name="Picture 1" descr="C:\Users\vevagora\AppData\Local\Microsoft\Windows\Temporary Internet Files\Content.IE5\0SC2H8C1\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650" y="4293096"/>
            <a:ext cx="2387436" cy="254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3" y="-33722"/>
            <a:ext cx="2544291" cy="3785652"/>
          </a:xfrm>
          <a:prstGeom prst="rect">
            <a:avLst/>
          </a:prstGeom>
          <a:solidFill>
            <a:srgbClr val="FFFF00"/>
          </a:solid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Which type of SAMPLING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RESEARCH method?</a:t>
            </a:r>
          </a:p>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Which type of PSYCHOLOGY?</a:t>
            </a:r>
          </a:p>
        </p:txBody>
      </p:sp>
    </p:spTree>
    <p:extLst>
      <p:ext uri="{BB962C8B-B14F-4D97-AF65-F5344CB8AC3E}">
        <p14:creationId xmlns:p14="http://schemas.microsoft.com/office/powerpoint/2010/main" val="31585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3"/>
                                        </p:tgtEl>
                                        <p:attrNameLst>
                                          <p:attrName>r</p:attrName>
                                        </p:attrNameLst>
                                      </p:cBhvr>
                                    </p:animRot>
                                    <p:animRot by="-240000">
                                      <p:cBhvr>
                                        <p:cTn id="7" dur="200" fill="hold">
                                          <p:stCondLst>
                                            <p:cond delay="200"/>
                                          </p:stCondLst>
                                        </p:cTn>
                                        <p:tgtEl>
                                          <p:spTgt spid="3073"/>
                                        </p:tgtEl>
                                        <p:attrNameLst>
                                          <p:attrName>r</p:attrName>
                                        </p:attrNameLst>
                                      </p:cBhvr>
                                    </p:animRot>
                                    <p:animRot by="240000">
                                      <p:cBhvr>
                                        <p:cTn id="8" dur="200" fill="hold">
                                          <p:stCondLst>
                                            <p:cond delay="400"/>
                                          </p:stCondLst>
                                        </p:cTn>
                                        <p:tgtEl>
                                          <p:spTgt spid="3073"/>
                                        </p:tgtEl>
                                        <p:attrNameLst>
                                          <p:attrName>r</p:attrName>
                                        </p:attrNameLst>
                                      </p:cBhvr>
                                    </p:animRot>
                                    <p:animRot by="-240000">
                                      <p:cBhvr>
                                        <p:cTn id="9" dur="200" fill="hold">
                                          <p:stCondLst>
                                            <p:cond delay="600"/>
                                          </p:stCondLst>
                                        </p:cTn>
                                        <p:tgtEl>
                                          <p:spTgt spid="3073"/>
                                        </p:tgtEl>
                                        <p:attrNameLst>
                                          <p:attrName>r</p:attrName>
                                        </p:attrNameLst>
                                      </p:cBhvr>
                                    </p:animRot>
                                    <p:animRot by="120000">
                                      <p:cBhvr>
                                        <p:cTn id="10" dur="200" fill="hold">
                                          <p:stCondLst>
                                            <p:cond delay="800"/>
                                          </p:stCondLst>
                                        </p:cTn>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850" y="0"/>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980509" y="0"/>
            <a:ext cx="6055987" cy="6986528"/>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In </a:t>
            </a:r>
            <a:r>
              <a:rPr lang="en-GB" sz="2800" dirty="0">
                <a:latin typeface="Arial" panose="020B0604020202020204" pitchFamily="34" charset="0"/>
                <a:cs typeface="Arial" panose="020B0604020202020204" pitchFamily="34" charset="0"/>
              </a:rPr>
              <a:t>some types of research the target population might be as broad as all humans, but in other types of research the target population might be a smaller group such as teenagers, pre-school children or people who misuse drugs </a:t>
            </a:r>
          </a:p>
          <a:p>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e.g. if a psychologists wanted to investigate how much TV 16-18yr olds watched, the target population would be all 16-18 year olds who watch TV. The psychologists then needs to take a sample of people who are 16-18year olds to reflect this target population</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2050"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7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850" y="0"/>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980509" y="0"/>
            <a:ext cx="6055987" cy="6370975"/>
          </a:xfrm>
          <a:prstGeom prst="rect">
            <a:avLst/>
          </a:prstGeom>
          <a:noFill/>
        </p:spPr>
        <p:txBody>
          <a:bodyPr wrap="square" rtlCol="0">
            <a:spAutoFit/>
          </a:bodyPr>
          <a:lstStyle/>
          <a:p>
            <a:r>
              <a:rPr lang="en-GB" sz="3400" b="1" dirty="0" smtClean="0">
                <a:latin typeface="Arial" panose="020B0604020202020204" pitchFamily="34" charset="0"/>
                <a:cs typeface="Arial" panose="020B0604020202020204" pitchFamily="34" charset="0"/>
              </a:rPr>
              <a:t>Sampling</a:t>
            </a:r>
            <a:r>
              <a:rPr lang="en-GB" sz="3400" dirty="0" smtClean="0">
                <a:latin typeface="Arial" panose="020B0604020202020204" pitchFamily="34" charset="0"/>
                <a:cs typeface="Arial" panose="020B0604020202020204" pitchFamily="34" charset="0"/>
              </a:rPr>
              <a:t> </a:t>
            </a:r>
            <a:r>
              <a:rPr lang="en-GB" sz="3400" dirty="0">
                <a:latin typeface="Arial" panose="020B0604020202020204" pitchFamily="34" charset="0"/>
                <a:cs typeface="Arial" panose="020B0604020202020204" pitchFamily="34" charset="0"/>
              </a:rPr>
              <a:t>is the process of selecting participants from the population. The participants in research (the sample) should be as representative as possible of the target population. The more representative the sample, the more confident the researcher can be that the results can be generalised to the target population. </a:t>
            </a:r>
          </a:p>
        </p:txBody>
      </p:sp>
      <p:pic>
        <p:nvPicPr>
          <p:cNvPr id="2050"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2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850" y="0"/>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980509" y="0"/>
            <a:ext cx="6055987" cy="3231654"/>
          </a:xfrm>
          <a:prstGeom prst="rect">
            <a:avLst/>
          </a:prstGeom>
          <a:noFill/>
        </p:spPr>
        <p:txBody>
          <a:bodyPr wrap="square" rtlCol="0">
            <a:spAutoFit/>
          </a:bodyPr>
          <a:lstStyle/>
          <a:p>
            <a:r>
              <a:rPr lang="en-GB" sz="3400" dirty="0" smtClean="0">
                <a:latin typeface="Arial" panose="020B0604020202020204" pitchFamily="34" charset="0"/>
                <a:cs typeface="Arial" panose="020B0604020202020204" pitchFamily="34" charset="0"/>
              </a:rPr>
              <a:t>Often there </a:t>
            </a:r>
            <a:r>
              <a:rPr lang="en-GB" sz="3400" dirty="0">
                <a:latin typeface="Arial" panose="020B0604020202020204" pitchFamily="34" charset="0"/>
                <a:cs typeface="Arial" panose="020B0604020202020204" pitchFamily="34" charset="0"/>
              </a:rPr>
              <a:t>will most likely be a problem with a psychologist’s sample. </a:t>
            </a:r>
          </a:p>
          <a:p>
            <a:r>
              <a:rPr lang="en-GB" sz="3400" dirty="0">
                <a:latin typeface="Arial" panose="020B0604020202020204" pitchFamily="34" charset="0"/>
                <a:cs typeface="Arial" panose="020B0604020202020204" pitchFamily="34" charset="0"/>
              </a:rPr>
              <a:t> </a:t>
            </a:r>
          </a:p>
          <a:p>
            <a:r>
              <a:rPr lang="en-GB" sz="3400" dirty="0">
                <a:latin typeface="Arial" panose="020B0604020202020204" pitchFamily="34" charset="0"/>
                <a:cs typeface="Arial" panose="020B0604020202020204" pitchFamily="34" charset="0"/>
              </a:rPr>
              <a:t>Problems with generalisability may include</a:t>
            </a:r>
            <a:r>
              <a:rPr lang="en-GB" sz="3400" dirty="0" smtClean="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p:txBody>
      </p:sp>
      <p:pic>
        <p:nvPicPr>
          <p:cNvPr id="2050"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represen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314" y="3436678"/>
            <a:ext cx="4345631" cy="342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9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850" y="0"/>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980509" y="0"/>
            <a:ext cx="6055987" cy="5324535"/>
          </a:xfrm>
          <a:prstGeom prst="rect">
            <a:avLst/>
          </a:prstGeom>
          <a:noFill/>
        </p:spPr>
        <p:txBody>
          <a:bodyPr wrap="square" rtlCol="0">
            <a:spAutoFit/>
          </a:bodyPr>
          <a:lstStyle/>
          <a:p>
            <a:pPr marL="457200" indent="-457200">
              <a:buFont typeface="Arial" panose="020B0604020202020204" pitchFamily="34" charset="0"/>
              <a:buChar char="•"/>
            </a:pPr>
            <a:r>
              <a:rPr lang="en-GB" sz="3400" dirty="0" smtClean="0">
                <a:latin typeface="Arial" panose="020B0604020202020204" pitchFamily="34" charset="0"/>
                <a:cs typeface="Arial" panose="020B0604020202020204" pitchFamily="34" charset="0"/>
              </a:rPr>
              <a:t>only </a:t>
            </a:r>
            <a:r>
              <a:rPr lang="en-GB" sz="3400" dirty="0">
                <a:latin typeface="Arial" panose="020B0604020202020204" pitchFamily="34" charset="0"/>
                <a:cs typeface="Arial" panose="020B0604020202020204" pitchFamily="34" charset="0"/>
              </a:rPr>
              <a:t>studying people from one </a:t>
            </a:r>
            <a:r>
              <a:rPr lang="en-GB" sz="3400" dirty="0" smtClean="0">
                <a:latin typeface="Arial" panose="020B0604020202020204" pitchFamily="34" charset="0"/>
                <a:cs typeface="Arial" panose="020B0604020202020204" pitchFamily="34" charset="0"/>
              </a:rPr>
              <a:t>area</a:t>
            </a:r>
          </a:p>
          <a:p>
            <a:pPr marL="457200" indent="-457200">
              <a:buFont typeface="Arial" panose="020B0604020202020204" pitchFamily="34" charset="0"/>
              <a:buChar char="•"/>
            </a:pPr>
            <a:r>
              <a:rPr lang="en-GB" sz="3400" dirty="0" smtClean="0">
                <a:latin typeface="Arial" panose="020B0604020202020204" pitchFamily="34" charset="0"/>
                <a:cs typeface="Arial" panose="020B0604020202020204" pitchFamily="34" charset="0"/>
              </a:rPr>
              <a:t>there </a:t>
            </a:r>
            <a:r>
              <a:rPr lang="en-GB" sz="3400" dirty="0">
                <a:latin typeface="Arial" panose="020B0604020202020204" pitchFamily="34" charset="0"/>
                <a:cs typeface="Arial" panose="020B0604020202020204" pitchFamily="34" charset="0"/>
              </a:rPr>
              <a:t>may be a bias in age (too many old or young</a:t>
            </a:r>
            <a:r>
              <a:rPr lang="en-GB" sz="34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GB" sz="3400" dirty="0" smtClean="0">
                <a:latin typeface="Arial" panose="020B0604020202020204" pitchFamily="34" charset="0"/>
                <a:cs typeface="Arial" panose="020B0604020202020204" pitchFamily="34" charset="0"/>
              </a:rPr>
              <a:t>more </a:t>
            </a:r>
            <a:r>
              <a:rPr lang="en-GB" sz="3400" dirty="0">
                <a:latin typeface="Arial" panose="020B0604020202020204" pitchFamily="34" charset="0"/>
                <a:cs typeface="Arial" panose="020B0604020202020204" pitchFamily="34" charset="0"/>
              </a:rPr>
              <a:t>men than women may have been used which creates gender </a:t>
            </a:r>
            <a:r>
              <a:rPr lang="en-GB" sz="3400" dirty="0" smtClean="0">
                <a:latin typeface="Arial" panose="020B0604020202020204" pitchFamily="34" charset="0"/>
                <a:cs typeface="Arial" panose="020B0604020202020204" pitchFamily="34" charset="0"/>
              </a:rPr>
              <a:t>bias</a:t>
            </a:r>
          </a:p>
          <a:p>
            <a:pPr marL="457200" indent="-457200">
              <a:buFont typeface="Arial" panose="020B0604020202020204" pitchFamily="34" charset="0"/>
              <a:buChar char="•"/>
            </a:pPr>
            <a:r>
              <a:rPr lang="en-GB" sz="3400" dirty="0" smtClean="0">
                <a:latin typeface="Arial" panose="020B0604020202020204" pitchFamily="34" charset="0"/>
                <a:cs typeface="Arial" panose="020B0604020202020204" pitchFamily="34" charset="0"/>
              </a:rPr>
              <a:t>or </a:t>
            </a:r>
            <a:r>
              <a:rPr lang="en-GB" sz="3400" dirty="0">
                <a:latin typeface="Arial" panose="020B0604020202020204" pitchFamily="34" charset="0"/>
                <a:cs typeface="Arial" panose="020B0604020202020204" pitchFamily="34" charset="0"/>
              </a:rPr>
              <a:t>they may only be reflective of one type of ethnic origin. </a:t>
            </a:r>
          </a:p>
        </p:txBody>
      </p:sp>
      <p:pic>
        <p:nvPicPr>
          <p:cNvPr id="2050"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represen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242678"/>
            <a:ext cx="2051720" cy="161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7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850" y="0"/>
            <a:ext cx="2916659" cy="3384376"/>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prstClr val="black"/>
                </a:solidFill>
                <a:effectLst>
                  <a:outerShdw blurRad="38100" dist="38100" dir="2700000" algn="tl">
                    <a:srgbClr val="000000">
                      <a:alpha val="43137"/>
                    </a:srgbClr>
                  </a:outerShdw>
                </a:effectLst>
                <a:latin typeface="Arial" panose="020B0604020202020204" pitchFamily="34" charset="0"/>
              </a:rPr>
              <a:t>Population</a:t>
            </a:r>
            <a:endParaRPr lang="en-GB" b="1" dirty="0">
              <a:solidFill>
                <a:prstClr val="black"/>
              </a:solidFill>
              <a:effectLst>
                <a:outerShdw blurRad="38100" dist="38100" dir="2700000" algn="tl">
                  <a:srgbClr val="000000">
                    <a:alpha val="43137"/>
                  </a:srgbClr>
                </a:outerShdw>
              </a:effectLst>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a:p>
            <a:pPr algn="ctr"/>
            <a:endParaRPr lang="en-GB" dirty="0">
              <a:solidFill>
                <a:prstClr val="white"/>
              </a:solidFill>
              <a:latin typeface="Arial" panose="020B0604020202020204" pitchFamily="34" charset="0"/>
            </a:endParaRPr>
          </a:p>
        </p:txBody>
      </p:sp>
      <p:sp>
        <p:nvSpPr>
          <p:cNvPr id="5" name="Oval 4"/>
          <p:cNvSpPr/>
          <p:nvPr/>
        </p:nvSpPr>
        <p:spPr>
          <a:xfrm>
            <a:off x="797674" y="1852502"/>
            <a:ext cx="1440160" cy="1584176"/>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prstClr val="black"/>
                </a:solidFill>
                <a:effectLst>
                  <a:outerShdw blurRad="38100" dist="38100" dir="2700000" algn="tl">
                    <a:srgbClr val="000000">
                      <a:alpha val="43137"/>
                    </a:srgbClr>
                  </a:outerShdw>
                </a:effectLst>
                <a:latin typeface="Arial" panose="020B0604020202020204" pitchFamily="34" charset="0"/>
              </a:rPr>
              <a:t>Sample</a:t>
            </a:r>
          </a:p>
        </p:txBody>
      </p:sp>
      <p:sp>
        <p:nvSpPr>
          <p:cNvPr id="7" name="TextBox 6"/>
          <p:cNvSpPr txBox="1"/>
          <p:nvPr/>
        </p:nvSpPr>
        <p:spPr>
          <a:xfrm>
            <a:off x="2980509" y="0"/>
            <a:ext cx="6055987" cy="3754874"/>
          </a:xfrm>
          <a:prstGeom prst="rect">
            <a:avLst/>
          </a:prstGeom>
          <a:noFill/>
        </p:spPr>
        <p:txBody>
          <a:bodyPr wrap="square" rtlCol="0">
            <a:spAutoFit/>
          </a:bodyPr>
          <a:lstStyle/>
          <a:p>
            <a:r>
              <a:rPr lang="en-GB" sz="3400" dirty="0" smtClean="0">
                <a:latin typeface="Arial" panose="020B0604020202020204" pitchFamily="34" charset="0"/>
                <a:cs typeface="Arial" panose="020B0604020202020204" pitchFamily="34" charset="0"/>
              </a:rPr>
              <a:t>These </a:t>
            </a:r>
            <a:r>
              <a:rPr lang="en-GB" sz="3400" dirty="0">
                <a:latin typeface="Arial" panose="020B0604020202020204" pitchFamily="34" charset="0"/>
                <a:cs typeface="Arial" panose="020B0604020202020204" pitchFamily="34" charset="0"/>
              </a:rPr>
              <a:t>are all issues that psychologists need to take in to consideration when deciding how to select their participants and when analysing their results.</a:t>
            </a:r>
          </a:p>
          <a:p>
            <a:endParaRPr lang="en-GB" sz="3400" dirty="0">
              <a:latin typeface="Arial" panose="020B0604020202020204" pitchFamily="34" charset="0"/>
              <a:cs typeface="Arial" panose="020B0604020202020204" pitchFamily="34" charset="0"/>
            </a:endParaRPr>
          </a:p>
        </p:txBody>
      </p:sp>
      <p:pic>
        <p:nvPicPr>
          <p:cNvPr id="2050" name="Picture 2" descr="Image result for fill in the gaps 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437112"/>
            <a:ext cx="2696749" cy="202256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representa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represen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56011"/>
            <a:ext cx="4608512" cy="362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11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3962F51A4A94D9686EE9A9EDABE2F" ma:contentTypeVersion="10" ma:contentTypeDescription="Create a new document." ma:contentTypeScope="" ma:versionID="a1928e384636bc1234ec53c8f7c061ab">
  <xsd:schema xmlns:xsd="http://www.w3.org/2001/XMLSchema" xmlns:xs="http://www.w3.org/2001/XMLSchema" xmlns:p="http://schemas.microsoft.com/office/2006/metadata/properties" xmlns:ns3="a6a0f520-abb9-45d5-bc5c-4c6788bfd30d" xmlns:ns4="f563bce4-8c80-4804-bd10-3819b066256a" targetNamespace="http://schemas.microsoft.com/office/2006/metadata/properties" ma:root="true" ma:fieldsID="0f1ac7a3bd7b0332810ace8f5ab11523" ns3:_="" ns4:_="">
    <xsd:import namespace="a6a0f520-abb9-45d5-bc5c-4c6788bfd30d"/>
    <xsd:import namespace="f563bce4-8c80-4804-bd10-3819b06625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0f520-abb9-45d5-bc5c-4c6788bfd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63bce4-8c80-4804-bd10-3819b06625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B7952-B225-4F96-AD9D-CA0BD2705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0f520-abb9-45d5-bc5c-4c6788bfd30d"/>
    <ds:schemaRef ds:uri="f563bce4-8c80-4804-bd10-3819b06625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AF933-680A-4A9A-B6AA-6249C907632F}">
  <ds:schemaRefs>
    <ds:schemaRef ds:uri="http://schemas.microsoft.com/sharepoint/v3/contenttype/forms"/>
  </ds:schemaRefs>
</ds:datastoreItem>
</file>

<file path=customXml/itemProps3.xml><?xml version="1.0" encoding="utf-8"?>
<ds:datastoreItem xmlns:ds="http://schemas.openxmlformats.org/officeDocument/2006/customXml" ds:itemID="{4E5F5FA9-A8FF-4EA6-83B2-70A9949D1A5B}">
  <ds:schemaRefs>
    <ds:schemaRef ds:uri="http://www.w3.org/XML/1998/namespace"/>
    <ds:schemaRef ds:uri="http://purl.org/dc/dcmitype/"/>
    <ds:schemaRef ds:uri="f563bce4-8c80-4804-bd10-3819b066256a"/>
    <ds:schemaRef ds:uri="a6a0f520-abb9-45d5-bc5c-4c6788bfd30d"/>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997</TotalTime>
  <Words>1561</Words>
  <Application>Microsoft Office PowerPoint</Application>
  <PresentationFormat>On-screen Show (4:3)</PresentationFormat>
  <Paragraphs>304</Paragraphs>
  <Slides>43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Symbol</vt:lpstr>
      <vt:lpstr>Times New Roman</vt:lpstr>
      <vt:lpstr>Wingdings</vt:lpstr>
      <vt:lpstr>1_Office Theme</vt:lpstr>
      <vt:lpstr>Sampling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Populations and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methods</dc:title>
  <dc:creator>Evagora V</dc:creator>
  <cp:lastModifiedBy>Vanessa Evagora</cp:lastModifiedBy>
  <cp:revision>26</cp:revision>
  <dcterms:created xsi:type="dcterms:W3CDTF">2018-09-12T08:31:41Z</dcterms:created>
  <dcterms:modified xsi:type="dcterms:W3CDTF">2019-09-17T10:09:49Z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0x010100C4B3962F51A4A94D9686EE9A9EDABE2F</vt:lpwstr>
  </property>
</Properties>
</file>