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59"/>
  </p:notesMasterIdLst>
  <p:handoutMasterIdLst>
    <p:handoutMasterId r:id="rId60"/>
  </p:handoutMasterIdLst>
  <p:sldIdLst>
    <p:sldId id="311" r:id="rId2"/>
    <p:sldId id="312" r:id="rId3"/>
    <p:sldId id="313" r:id="rId4"/>
    <p:sldId id="310" r:id="rId5"/>
    <p:sldId id="314" r:id="rId6"/>
    <p:sldId id="271" r:id="rId7"/>
    <p:sldId id="264" r:id="rId8"/>
    <p:sldId id="283" r:id="rId9"/>
    <p:sldId id="287" r:id="rId10"/>
    <p:sldId id="288" r:id="rId11"/>
    <p:sldId id="281" r:id="rId12"/>
    <p:sldId id="279" r:id="rId13"/>
    <p:sldId id="278" r:id="rId14"/>
    <p:sldId id="277" r:id="rId15"/>
    <p:sldId id="276" r:id="rId16"/>
    <p:sldId id="289" r:id="rId17"/>
    <p:sldId id="290" r:id="rId18"/>
    <p:sldId id="275" r:id="rId19"/>
    <p:sldId id="274" r:id="rId20"/>
    <p:sldId id="273" r:id="rId21"/>
    <p:sldId id="326" r:id="rId22"/>
    <p:sldId id="327" r:id="rId23"/>
    <p:sldId id="328" r:id="rId24"/>
    <p:sldId id="292" r:id="rId25"/>
    <p:sldId id="296" r:id="rId26"/>
    <p:sldId id="325" r:id="rId27"/>
    <p:sldId id="298" r:id="rId28"/>
    <p:sldId id="315" r:id="rId29"/>
    <p:sldId id="297" r:id="rId30"/>
    <p:sldId id="316" r:id="rId31"/>
    <p:sldId id="317" r:id="rId32"/>
    <p:sldId id="300" r:id="rId33"/>
    <p:sldId id="295" r:id="rId34"/>
    <p:sldId id="308" r:id="rId35"/>
    <p:sldId id="309" r:id="rId36"/>
    <p:sldId id="306" r:id="rId37"/>
    <p:sldId id="307" r:id="rId38"/>
    <p:sldId id="272" r:id="rId39"/>
    <p:sldId id="291" r:id="rId40"/>
    <p:sldId id="293" r:id="rId41"/>
    <p:sldId id="302" r:id="rId42"/>
    <p:sldId id="318" r:id="rId43"/>
    <p:sldId id="301" r:id="rId44"/>
    <p:sldId id="319" r:id="rId45"/>
    <p:sldId id="303" r:id="rId46"/>
    <p:sldId id="320" r:id="rId47"/>
    <p:sldId id="305" r:id="rId48"/>
    <p:sldId id="322" r:id="rId49"/>
    <p:sldId id="323" r:id="rId50"/>
    <p:sldId id="304" r:id="rId51"/>
    <p:sldId id="324" r:id="rId52"/>
    <p:sldId id="268" r:id="rId53"/>
    <p:sldId id="330" r:id="rId54"/>
    <p:sldId id="267" r:id="rId55"/>
    <p:sldId id="329" r:id="rId56"/>
    <p:sldId id="294" r:id="rId57"/>
    <p:sldId id="266" r:id="rId5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lin.Seymour" initials="W" lastIdx="13" clrIdx="0"/>
  <p:cmAuthor id="1" name="Mark Furnish" initials="MF"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A9C"/>
    <a:srgbClr val="FF9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E42D48-2980-45AE-A55B-A52ABCF4FC59}">
  <a:tblStyle styleId="{DAE42D48-2980-45AE-A55B-A52ABCF4FC59}" styleName="Table_0">
    <a:wholeTbl>
      <a:tcTxStyle b="off" i="off">
        <a:font>
          <a:latin typeface="Calibri"/>
          <a:ea typeface="Calibri"/>
          <a:cs typeface="Calibri"/>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23A54B3-DD4B-4ADB-BF5D-F16CA6823C6B}"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C1BF5B7-CE0E-4DE5-9EBC-80FD84E60B8C}"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C67B780-D68F-4D38-B894-A52A500621CB}"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5665C37-2B1D-4C24-B98D-B39FB23DB5F6}"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varScale="1">
        <p:scale>
          <a:sx n="86" d="100"/>
          <a:sy n="86" d="100"/>
        </p:scale>
        <p:origin x="1524" y="108"/>
      </p:cViewPr>
      <p:guideLst>
        <p:guide orient="horz" pos="2160"/>
        <p:guide pos="2880"/>
      </p:guideLst>
    </p:cSldViewPr>
  </p:slideViewPr>
  <p:notesTextViewPr>
    <p:cViewPr>
      <p:scale>
        <a:sx n="1" d="1"/>
        <a:sy n="1" d="1"/>
      </p:scale>
      <p:origin x="0" y="0"/>
    </p:cViewPr>
  </p:notesTextViewPr>
  <p:sorterViewPr>
    <p:cViewPr>
      <p:scale>
        <a:sx n="75" d="100"/>
        <a:sy n="75" d="100"/>
      </p:scale>
      <p:origin x="0" y="7980"/>
    </p:cViewPr>
  </p:sorterViewPr>
  <p:notesViewPr>
    <p:cSldViewPr>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0" y="0"/>
            <a:ext cx="6856413" cy="467544"/>
          </a:xfrm>
          <a:prstGeom prst="rect">
            <a:avLst/>
          </a:prstGeom>
        </p:spPr>
        <p:txBody>
          <a:bodyPr vert="horz" lIns="91440" tIns="45720" rIns="91440" bIns="45720" rtlCol="0"/>
          <a:lstStyle>
            <a:lvl1pPr algn="r">
              <a:defRPr sz="1200"/>
            </a:lvl1pPr>
          </a:lstStyle>
          <a:p>
            <a:pPr algn="ctr"/>
            <a:r>
              <a:rPr lang="en-GB" sz="3200" dirty="0"/>
              <a:t>Blakemore and Cooper (1970</a:t>
            </a:r>
            <a:r>
              <a:rPr lang="en-GB" sz="3200" dirty="0" smtClean="0"/>
              <a:t>)</a:t>
            </a:r>
            <a:endParaRPr lang="en-GB" sz="320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899790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050841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6003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99404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29122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1505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72144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83153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5251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75613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1650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90049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96752"/>
          </a:xfrm>
          <a:solidFill>
            <a:srgbClr val="FFFF00"/>
          </a:solidFill>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0" y="1196752"/>
            <a:ext cx="5940152" cy="5661248"/>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780214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24744"/>
          </a:xfrm>
          <a:prstGeom prst="rect">
            <a:avLst/>
          </a:prstGeom>
          <a:solidFill>
            <a:srgbClr val="FFFF00"/>
          </a:solidFill>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0" y="1124744"/>
            <a:ext cx="6300192" cy="57332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descr="BANNER_CH0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680"/>
            <a:ext cx="9144000" cy="1195311"/>
          </a:xfrm>
          <a:prstGeom prst="rect">
            <a:avLst/>
          </a:prstGeom>
        </p:spPr>
      </p:pic>
    </p:spTree>
    <p:extLst>
      <p:ext uri="{BB962C8B-B14F-4D97-AF65-F5344CB8AC3E}">
        <p14:creationId xmlns:p14="http://schemas.microsoft.com/office/powerpoint/2010/main" val="134644807"/>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quizlet.com/265410145/blakemore-and-cooper-outline-and-evaluation-flash-card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quizlet.com/265410145/blakemore-and-cooper-outline-and-evaluation-flash-card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quizlet.com/265410145/blakemore-and-cooper-outline-and-evaluation-flash-card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s://quizlet.com/265410145/blakemore-and-cooper-outline-and-evaluation-flash-card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play.kahoot.it/#/?quizId=5bf71697-b523-4a4d-8ed0-5dcf4149efa2"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youtube.com/watch?v=f2fCY_M7Vms" TargetMode="External"/><Relationship Id="rId4" Type="http://schemas.openxmlformats.org/officeDocument/2006/relationships/hyperlink" Target="https://www.youtube.com/watch?v=ELpfYCZa87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zkMo45pcU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zkMo45pcU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www.youtube.com/watch?v=jPIWKoqUWow"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quizlet.com/265410145/blakemore-and-cooper-outline-and-evaluation-flash-card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quizlet.com/265410145/blakemore-and-cooper-outline-and-evaluation-flash-card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0" y="0"/>
            <a:ext cx="9144000" cy="1556792"/>
          </a:xfrm>
          <a:prstGeom prst="rect">
            <a:avLst/>
          </a:prstGeom>
          <a:ln w="9525" cap="flat">
            <a:noFill/>
            <a:prstDash val="solid"/>
            <a:round/>
            <a:headEnd type="none" w="med" len="med"/>
            <a:tailEnd type="none" w="med" len="med"/>
          </a:ln>
        </p:spPr>
        <p:txBody>
          <a:bodyPr lIns="91425" tIns="91425" rIns="91425" bIns="91425" anchor="ctr" anchorCtr="0">
            <a:noAutofit/>
          </a:bodyPr>
          <a:lstStyle/>
          <a:p>
            <a:r>
              <a:rPr lang="en-GB" sz="2800" dirty="0">
                <a:latin typeface="Helvetica"/>
                <a:cs typeface="Helvetica"/>
              </a:rPr>
              <a:t>Do you think your environment can influence </a:t>
            </a:r>
            <a:br>
              <a:rPr lang="en-GB" sz="2800" dirty="0">
                <a:latin typeface="Helvetica"/>
                <a:cs typeface="Helvetica"/>
              </a:rPr>
            </a:br>
            <a:r>
              <a:rPr lang="en-GB" sz="2800" dirty="0">
                <a:latin typeface="Helvetica"/>
                <a:cs typeface="Helvetica"/>
              </a:rPr>
              <a:t>your brain structure?</a:t>
            </a:r>
            <a:endParaRPr lang="en" dirty="0"/>
          </a:p>
        </p:txBody>
      </p:sp>
      <p:pic>
        <p:nvPicPr>
          <p:cNvPr id="1026" name="Picture 2" descr="Image result for i don't want to be a product of my 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920757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43453"/>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12034"/>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Method</a:t>
            </a:r>
            <a:endParaRPr lang="en" sz="2800" dirty="0"/>
          </a:p>
        </p:txBody>
      </p:sp>
      <p:sp>
        <p:nvSpPr>
          <p:cNvPr id="225" name="Shape 225"/>
          <p:cNvSpPr txBox="1">
            <a:spLocks noGrp="1"/>
          </p:cNvSpPr>
          <p:nvPr>
            <p:ph type="body" idx="1"/>
          </p:nvPr>
        </p:nvSpPr>
        <p:spPr>
          <a:xfrm>
            <a:off x="0" y="548680"/>
            <a:ext cx="651621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2800" dirty="0" smtClean="0"/>
              <a:t>The </a:t>
            </a:r>
            <a:r>
              <a:rPr lang="en-GB" sz="2800" dirty="0"/>
              <a:t>inside of the cylinder, as far up and down as the kitten could see, was decorated either with vertical high contrast black and white stripes or </a:t>
            </a:r>
            <a:r>
              <a:rPr lang="en-GB" sz="2800" dirty="0" smtClean="0"/>
              <a:t>with horizontal </a:t>
            </a:r>
            <a:r>
              <a:rPr lang="en-GB" sz="2800" dirty="0"/>
              <a:t>high contrast black and white stripes. The stripes were of a variety of widths. </a:t>
            </a:r>
          </a:p>
          <a:p>
            <a:pPr>
              <a:lnSpc>
                <a:spcPct val="50000"/>
              </a:lnSpc>
            </a:pPr>
            <a:endParaRPr lang="en-GB" sz="2800" dirty="0"/>
          </a:p>
          <a:p>
            <a:pPr marL="0" indent="0">
              <a:buNone/>
            </a:pPr>
            <a:r>
              <a:rPr lang="en-GB" sz="2800" dirty="0" smtClean="0"/>
              <a:t>The </a:t>
            </a:r>
            <a:r>
              <a:rPr lang="en-GB" sz="2800" dirty="0"/>
              <a:t>kittens spent about 5 hours a day in this apparatus. They wore a wide black collar so that they could not see their own </a:t>
            </a:r>
            <a:r>
              <a:rPr lang="en-GB" sz="2800" dirty="0" smtClean="0"/>
              <a:t>bodies, </a:t>
            </a:r>
            <a:r>
              <a:rPr lang="en-GB" sz="2800" dirty="0"/>
              <a:t>and this limited their vision to about 130 degrees. A top cover was placed on the cylinder. </a:t>
            </a:r>
            <a:endParaRPr lang="en"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1556792"/>
            <a:ext cx="2776537" cy="359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18525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Five months later…</a:t>
            </a:r>
            <a:endParaRPr lang="en" sz="2800" dirty="0"/>
          </a:p>
        </p:txBody>
      </p:sp>
      <p:sp>
        <p:nvSpPr>
          <p:cNvPr id="225" name="Shape 225"/>
          <p:cNvSpPr txBox="1">
            <a:spLocks noGrp="1"/>
          </p:cNvSpPr>
          <p:nvPr>
            <p:ph type="body" idx="1"/>
          </p:nvPr>
        </p:nvSpPr>
        <p:spPr>
          <a:xfrm>
            <a:off x="-13691" y="548680"/>
            <a:ext cx="9157691"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dirty="0"/>
              <a:t>The kittens </a:t>
            </a:r>
            <a:r>
              <a:rPr lang="en-GB" dirty="0" smtClean="0"/>
              <a:t>stopped </a:t>
            </a:r>
            <a:r>
              <a:rPr lang="en-GB" dirty="0"/>
              <a:t>being placed into the cylinder after 5 months.</a:t>
            </a:r>
          </a:p>
          <a:p>
            <a:r>
              <a:rPr lang="en-GB" dirty="0" smtClean="0"/>
              <a:t>The </a:t>
            </a:r>
            <a:r>
              <a:rPr lang="en-GB" dirty="0"/>
              <a:t>kittens </a:t>
            </a:r>
            <a:r>
              <a:rPr lang="en-GB" dirty="0" smtClean="0"/>
              <a:t>were then taken </a:t>
            </a:r>
            <a:r>
              <a:rPr lang="en-GB" dirty="0"/>
              <a:t>for several hours each week to a well-lit room, furnished with chairs and tables.</a:t>
            </a:r>
          </a:p>
          <a:p>
            <a:r>
              <a:rPr lang="en-GB" dirty="0" smtClean="0"/>
              <a:t>The </a:t>
            </a:r>
            <a:r>
              <a:rPr lang="en-GB" dirty="0"/>
              <a:t>psychologists monitored the cats’ </a:t>
            </a:r>
            <a:r>
              <a:rPr lang="en-GB" dirty="0" smtClean="0"/>
              <a:t>reactions.</a:t>
            </a:r>
            <a:endParaRPr lang="en-GB" dirty="0"/>
          </a:p>
        </p:txBody>
      </p:sp>
      <p:pic>
        <p:nvPicPr>
          <p:cNvPr id="1026" name="Picture 2" descr="http://cdn.thecatsite.com/4/4b/500x700px-LL-4bd46ea8_11082664_902056703193233_2204036348596446689_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288" y="3598496"/>
            <a:ext cx="4358048" cy="32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3719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4151"/>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Results</a:t>
            </a:r>
            <a:endParaRPr lang="en" sz="2800" dirty="0"/>
          </a:p>
        </p:txBody>
      </p:sp>
      <p:sp>
        <p:nvSpPr>
          <p:cNvPr id="225" name="Shape 225"/>
          <p:cNvSpPr txBox="1">
            <a:spLocks noGrp="1"/>
          </p:cNvSpPr>
          <p:nvPr>
            <p:ph type="body" idx="1"/>
          </p:nvPr>
        </p:nvSpPr>
        <p:spPr>
          <a:xfrm>
            <a:off x="-9904" y="548680"/>
            <a:ext cx="9153904"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2800" dirty="0"/>
              <a:t>At first both groups (horizontal and vertical) were extremely visually inept.</a:t>
            </a:r>
          </a:p>
          <a:p>
            <a:r>
              <a:rPr lang="en-GB" sz="2800" dirty="0" smtClean="0"/>
              <a:t>They </a:t>
            </a:r>
            <a:r>
              <a:rPr lang="en-GB" sz="2800" dirty="0"/>
              <a:t>exhibited no startle response (the defensive action taken by your body when surprised) when an object was thrust towards them.</a:t>
            </a:r>
          </a:p>
          <a:p>
            <a:r>
              <a:rPr lang="en-GB" sz="2800" dirty="0" smtClean="0"/>
              <a:t>They </a:t>
            </a:r>
            <a:r>
              <a:rPr lang="en-GB" sz="2800" dirty="0"/>
              <a:t>guided themselves by touch and became frightened when they reached the edge of the surface they were standing on</a:t>
            </a:r>
            <a:r>
              <a:rPr lang="en-GB" sz="2800" dirty="0" smtClean="0"/>
              <a:t>.</a:t>
            </a:r>
            <a:endParaRPr lang="en" sz="2800" dirty="0"/>
          </a:p>
        </p:txBody>
      </p:sp>
      <p:pic>
        <p:nvPicPr>
          <p:cNvPr id="2050" name="Picture 2" descr="http://815678169699-bfas-files.s3.amazonaws.com/s3fs-public/styles/main/public/news/16/11/14/Rescued-kitten-Wally-3935MW.jpg?itok=Y8U6X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102225"/>
            <a:ext cx="4248472" cy="27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9877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Results</a:t>
            </a:r>
            <a:endParaRPr lang="en" sz="2800" dirty="0"/>
          </a:p>
        </p:txBody>
      </p:sp>
      <p:sp>
        <p:nvSpPr>
          <p:cNvPr id="225" name="Shape 225"/>
          <p:cNvSpPr txBox="1">
            <a:spLocks noGrp="1"/>
          </p:cNvSpPr>
          <p:nvPr>
            <p:ph type="body" idx="1"/>
          </p:nvPr>
        </p:nvSpPr>
        <p:spPr>
          <a:xfrm>
            <a:off x="0" y="548680"/>
            <a:ext cx="6588224" cy="6408712"/>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4000" dirty="0"/>
              <a:t>These deficiencies started to </a:t>
            </a:r>
            <a:r>
              <a:rPr lang="en-GB" sz="4000" b="1" dirty="0"/>
              <a:t>disappear</a:t>
            </a:r>
            <a:r>
              <a:rPr lang="en-GB" sz="4000" dirty="0"/>
              <a:t> after around 10 hours. </a:t>
            </a:r>
            <a:endParaRPr lang="en-GB" sz="4000" dirty="0" smtClean="0"/>
          </a:p>
          <a:p>
            <a:r>
              <a:rPr lang="en-GB" sz="4000" dirty="0" smtClean="0"/>
              <a:t>The startle </a:t>
            </a:r>
            <a:r>
              <a:rPr lang="en-GB" sz="4000" dirty="0"/>
              <a:t>response and visual placing returned. </a:t>
            </a:r>
            <a:endParaRPr lang="en-GB" sz="4000" dirty="0" smtClean="0"/>
          </a:p>
          <a:p>
            <a:r>
              <a:rPr lang="en-GB" sz="4000" dirty="0" smtClean="0"/>
              <a:t>The </a:t>
            </a:r>
            <a:r>
              <a:rPr lang="en-GB" sz="4000" dirty="0"/>
              <a:t>cats began to jump from the chair to the floor.</a:t>
            </a:r>
          </a:p>
          <a:p>
            <a:r>
              <a:rPr lang="en-GB" sz="4000" dirty="0" smtClean="0"/>
              <a:t>However</a:t>
            </a:r>
            <a:r>
              <a:rPr lang="en-GB" sz="4000" dirty="0"/>
              <a:t>, some problems were </a:t>
            </a:r>
            <a:r>
              <a:rPr lang="en-GB" sz="4000" dirty="0" smtClean="0"/>
              <a:t>permanent… </a:t>
            </a:r>
            <a:endParaRPr lang="en-GB" sz="4000" dirty="0"/>
          </a:p>
          <a:p>
            <a:endParaRPr lang="en" sz="2000" dirty="0"/>
          </a:p>
        </p:txBody>
      </p:sp>
      <p:pic>
        <p:nvPicPr>
          <p:cNvPr id="3074" name="Picture 2" descr="http://www.pecalua.com/wp-content/uploads/2015/09/10-hou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348880"/>
            <a:ext cx="2656111" cy="265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841314"/>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12243"/>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Permanent </a:t>
            </a:r>
            <a:r>
              <a:rPr lang="en-GB" sz="2800" dirty="0" smtClean="0"/>
              <a:t>deficiencies</a:t>
            </a:r>
            <a:endParaRPr lang="en" sz="2800" dirty="0"/>
          </a:p>
        </p:txBody>
      </p:sp>
      <p:sp>
        <p:nvSpPr>
          <p:cNvPr id="225" name="Shape 225"/>
          <p:cNvSpPr txBox="1">
            <a:spLocks noGrp="1"/>
          </p:cNvSpPr>
          <p:nvPr>
            <p:ph type="body" idx="1"/>
          </p:nvPr>
        </p:nvSpPr>
        <p:spPr>
          <a:xfrm>
            <a:off x="1812454" y="583010"/>
            <a:ext cx="733913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3600" dirty="0"/>
              <a:t>The cats followed objects with clumsy, jerky head movements and they tried to touch things that were well beyond their reach (such as items on the other side of the room).</a:t>
            </a:r>
          </a:p>
          <a:p>
            <a:endParaRPr lang="en-GB" sz="3600" dirty="0"/>
          </a:p>
          <a:p>
            <a:r>
              <a:rPr lang="en-GB" sz="3600" dirty="0"/>
              <a:t>The cats actively explored the room but they often bumped into the table legs as they scurried around</a:t>
            </a:r>
            <a:r>
              <a:rPr lang="en-GB" sz="3600" dirty="0" smtClean="0"/>
              <a:t>.</a:t>
            </a:r>
            <a:endParaRPr lang="en-GB" sz="3600" dirty="0"/>
          </a:p>
        </p:txBody>
      </p:sp>
      <p:pic>
        <p:nvPicPr>
          <p:cNvPr id="4098" name="Picture 2" descr="http://www.lovethispic.com/uploaded_images/72646-Im-Not-Clums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 y="2276872"/>
            <a:ext cx="2278361" cy="227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9635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Horizontal vs. vertical</a:t>
            </a:r>
            <a:endParaRPr lang="en" sz="2800" dirty="0"/>
          </a:p>
        </p:txBody>
      </p:sp>
      <p:sp>
        <p:nvSpPr>
          <p:cNvPr id="225" name="Shape 225"/>
          <p:cNvSpPr txBox="1">
            <a:spLocks noGrp="1"/>
          </p:cNvSpPr>
          <p:nvPr>
            <p:ph type="body" idx="1"/>
          </p:nvPr>
        </p:nvSpPr>
        <p:spPr>
          <a:xfrm>
            <a:off x="0" y="476672"/>
            <a:ext cx="6876256" cy="638132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4000" dirty="0" smtClean="0"/>
              <a:t>The cats </a:t>
            </a:r>
            <a:r>
              <a:rPr lang="en-GB" sz="4000" dirty="0"/>
              <a:t>were virtually blind to contours perpendicular to the orientation they </a:t>
            </a:r>
            <a:r>
              <a:rPr lang="en-GB" sz="4000" dirty="0" smtClean="0"/>
              <a:t>had experienced </a:t>
            </a:r>
            <a:r>
              <a:rPr lang="en-GB" sz="4000" dirty="0"/>
              <a:t>(cats </a:t>
            </a:r>
            <a:r>
              <a:rPr lang="en-GB" sz="4000" dirty="0" smtClean="0"/>
              <a:t>that saw </a:t>
            </a:r>
            <a:r>
              <a:rPr lang="en-GB" sz="4000" dirty="0"/>
              <a:t>only </a:t>
            </a:r>
            <a:r>
              <a:rPr lang="en-GB" sz="4000" dirty="0" smtClean="0"/>
              <a:t>horizontal </a:t>
            </a:r>
            <a:r>
              <a:rPr lang="en-GB" sz="4000" dirty="0"/>
              <a:t>stripes were blind to vertical </a:t>
            </a:r>
            <a:r>
              <a:rPr lang="en-GB" sz="4000" dirty="0" smtClean="0"/>
              <a:t>contours, </a:t>
            </a:r>
            <a:r>
              <a:rPr lang="en-GB" sz="4000" dirty="0"/>
              <a:t>and cats </a:t>
            </a:r>
            <a:r>
              <a:rPr lang="en-GB" sz="4000" dirty="0" smtClean="0"/>
              <a:t>that experienced </a:t>
            </a:r>
            <a:r>
              <a:rPr lang="en-GB" sz="4000" dirty="0"/>
              <a:t>vertical stripes were blind to horizontal stripes</a:t>
            </a:r>
            <a:r>
              <a:rPr lang="en-GB" sz="4000" dirty="0" smtClean="0"/>
              <a:t>).</a:t>
            </a:r>
            <a:endParaRPr lang="en" sz="4400" dirty="0"/>
          </a:p>
        </p:txBody>
      </p:sp>
      <p:pic>
        <p:nvPicPr>
          <p:cNvPr id="5122" name="Picture 2" descr="https://images1.pixlis.com/background-image-vertical-lines-and-stripes-seamless-tileable-white-black-22rc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160" y="1565920"/>
            <a:ext cx="198884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mages3.pixlis.com/background-image-horizontal-lines-and-stripes-seamless-tileable-black-white-22h44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160" y="4869160"/>
            <a:ext cx="1988840"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09676"/>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Horizontal vs. vertical</a:t>
            </a:r>
            <a:endParaRPr lang="en" sz="2800" dirty="0"/>
          </a:p>
        </p:txBody>
      </p:sp>
      <p:sp>
        <p:nvSpPr>
          <p:cNvPr id="225" name="Shape 225"/>
          <p:cNvSpPr txBox="1">
            <a:spLocks noGrp="1"/>
          </p:cNvSpPr>
          <p:nvPr>
            <p:ph type="body" idx="1"/>
          </p:nvPr>
        </p:nvSpPr>
        <p:spPr>
          <a:xfrm>
            <a:off x="0" y="476672"/>
            <a:ext cx="6228184" cy="638132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4000" dirty="0" smtClean="0"/>
              <a:t>A </a:t>
            </a:r>
            <a:r>
              <a:rPr lang="en-GB" sz="4000" dirty="0"/>
              <a:t>sheet of </a:t>
            </a:r>
            <a:r>
              <a:rPr lang="en-GB" sz="4000" dirty="0" smtClean="0"/>
              <a:t>Perspex </a:t>
            </a:r>
            <a:r>
              <a:rPr lang="en-GB" sz="4000" dirty="0"/>
              <a:t>with thick black and white lines was presented to the kittens. They showed no reaction if it was presented to them in the ‘wrong’ orientation, but would respond to the ‘right’ orientation with a </a:t>
            </a:r>
            <a:r>
              <a:rPr lang="en-GB" sz="4000" b="1" dirty="0"/>
              <a:t>startle</a:t>
            </a:r>
            <a:r>
              <a:rPr lang="en-GB" sz="4000" dirty="0"/>
              <a:t> </a:t>
            </a:r>
            <a:r>
              <a:rPr lang="en-GB" sz="4000" dirty="0" smtClean="0"/>
              <a:t>response.</a:t>
            </a:r>
            <a:endParaRPr lang="en" sz="4400" dirty="0"/>
          </a:p>
        </p:txBody>
      </p:sp>
      <p:pic>
        <p:nvPicPr>
          <p:cNvPr id="5122" name="Picture 2" descr="https://images1.pixlis.com/background-image-vertical-lines-and-stripes-seamless-tileable-white-black-22rc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160" y="1565920"/>
            <a:ext cx="198884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images3.pixlis.com/background-image-horizontal-lines-and-stripes-seamless-tileable-black-white-22h44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5160" y="4869160"/>
            <a:ext cx="1988840"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61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Horizontal vs. vertical</a:t>
            </a:r>
            <a:endParaRPr lang="en" sz="2800" dirty="0"/>
          </a:p>
        </p:txBody>
      </p:sp>
      <p:sp>
        <p:nvSpPr>
          <p:cNvPr id="225" name="Shape 225"/>
          <p:cNvSpPr txBox="1">
            <a:spLocks noGrp="1"/>
          </p:cNvSpPr>
          <p:nvPr>
            <p:ph type="body" idx="1"/>
          </p:nvPr>
        </p:nvSpPr>
        <p:spPr>
          <a:xfrm>
            <a:off x="0" y="476672"/>
            <a:ext cx="6228184" cy="638132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4000" dirty="0" smtClean="0"/>
              <a:t>A </a:t>
            </a:r>
            <a:r>
              <a:rPr lang="en-GB" sz="4000" dirty="0"/>
              <a:t>rod was shaken in front of the kittens. </a:t>
            </a:r>
            <a:endParaRPr lang="en-GB" sz="4000" dirty="0" smtClean="0"/>
          </a:p>
          <a:p>
            <a:pPr marL="0" indent="0">
              <a:buNone/>
            </a:pPr>
            <a:r>
              <a:rPr lang="en-GB" sz="4000" dirty="0" smtClean="0"/>
              <a:t>If </a:t>
            </a:r>
            <a:r>
              <a:rPr lang="en-GB" sz="4000" dirty="0"/>
              <a:t>the rod was shaken in the correct orientation for the </a:t>
            </a:r>
            <a:r>
              <a:rPr lang="en-GB" sz="4000" dirty="0" smtClean="0"/>
              <a:t>cat, then </a:t>
            </a:r>
            <a:r>
              <a:rPr lang="en-GB" sz="4000" dirty="0"/>
              <a:t>the cat would </a:t>
            </a:r>
            <a:r>
              <a:rPr lang="en-GB" sz="4000" dirty="0" smtClean="0"/>
              <a:t>react, </a:t>
            </a:r>
            <a:r>
              <a:rPr lang="en-GB" sz="4000" dirty="0"/>
              <a:t>but a cat </a:t>
            </a:r>
            <a:r>
              <a:rPr lang="en-GB" sz="4000" dirty="0" smtClean="0"/>
              <a:t>that had experienced the opposite orientation, they would ignore </a:t>
            </a:r>
            <a:r>
              <a:rPr lang="en-GB" sz="4000" dirty="0"/>
              <a:t>it. </a:t>
            </a:r>
            <a:endParaRPr lang="en" sz="2800" dirty="0"/>
          </a:p>
        </p:txBody>
      </p:sp>
      <p:pic>
        <p:nvPicPr>
          <p:cNvPr id="6146" name="Picture 2" descr="http://www.luxrysale.com/wp-content/uploads/3/3-stunning-da-bird-cat-toy-manufacturer-da-bird-cat-toys-for-sale-in-billings-montana-da-bird-go-cat-feather-toys-da-bird-cat-toys-da-bird-cat-toy-free-shipping-da-bird-cat-toy-refills-da-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89688">
            <a:off x="6694724" y="94321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luxrysale.com/wp-content/uploads/3/3-stunning-da-bird-cat-toy-manufacturer-da-bird-cat-toys-for-sale-in-billings-montana-da-bird-go-cat-feather-toys-da-bird-cat-toys-da-bird-cat-toy-free-shipping-da-bird-cat-toy-refills-da-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975186">
            <a:off x="6695040" y="411156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4305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Neurophysiological </a:t>
            </a:r>
            <a:r>
              <a:rPr lang="en-GB" sz="2800" dirty="0" smtClean="0"/>
              <a:t>results</a:t>
            </a:r>
            <a:endParaRPr lang="en" sz="2800" dirty="0"/>
          </a:p>
        </p:txBody>
      </p:sp>
      <p:sp>
        <p:nvSpPr>
          <p:cNvPr id="225" name="Shape 225"/>
          <p:cNvSpPr txBox="1">
            <a:spLocks noGrp="1"/>
          </p:cNvSpPr>
          <p:nvPr>
            <p:ph type="body" idx="1"/>
          </p:nvPr>
        </p:nvSpPr>
        <p:spPr>
          <a:xfrm>
            <a:off x="-28922" y="548680"/>
            <a:ext cx="8229600" cy="2952328"/>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3600" dirty="0"/>
              <a:t>Two cats (7.5 months old) were anaesthetised and their neurons were investigated. </a:t>
            </a:r>
            <a:endParaRPr lang="en-GB" sz="3600" dirty="0" smtClean="0"/>
          </a:p>
          <a:p>
            <a:r>
              <a:rPr lang="en-GB" sz="3600" dirty="0" smtClean="0"/>
              <a:t>A </a:t>
            </a:r>
            <a:r>
              <a:rPr lang="en-GB" sz="3600" dirty="0"/>
              <a:t>normal cat would have neurons around the clock, i.e. both vertical and horizontal.</a:t>
            </a:r>
          </a:p>
          <a:p>
            <a:r>
              <a:rPr lang="en-GB" sz="3600" dirty="0" smtClean="0"/>
              <a:t>Horizontally </a:t>
            </a:r>
            <a:r>
              <a:rPr lang="en-GB" sz="3600" dirty="0"/>
              <a:t>raised kitten </a:t>
            </a:r>
            <a:r>
              <a:rPr lang="en-GB" sz="3600" dirty="0" smtClean="0"/>
              <a:t>there </a:t>
            </a:r>
            <a:r>
              <a:rPr lang="en-GB" sz="3600" dirty="0"/>
              <a:t>were no neurons in the vertical </a:t>
            </a:r>
            <a:r>
              <a:rPr lang="en-GB" sz="3600" dirty="0" smtClean="0"/>
              <a:t>orientation</a:t>
            </a:r>
          </a:p>
          <a:p>
            <a:r>
              <a:rPr lang="en-GB" sz="3600" dirty="0"/>
              <a:t>V</a:t>
            </a:r>
            <a:r>
              <a:rPr lang="en-GB" sz="3600" dirty="0" smtClean="0"/>
              <a:t>ertically </a:t>
            </a:r>
            <a:r>
              <a:rPr lang="en-GB" sz="3600" dirty="0"/>
              <a:t>raised kitten there were no neurons in the horizontal orientation</a:t>
            </a:r>
            <a:r>
              <a:rPr lang="en-GB" sz="3600" dirty="0" smtClean="0"/>
              <a:t>.</a:t>
            </a:r>
            <a:endParaRPr lang="en-GB" sz="3600" dirty="0"/>
          </a:p>
        </p:txBody>
      </p:sp>
    </p:spTree>
    <p:extLst>
      <p:ext uri="{BB962C8B-B14F-4D97-AF65-F5344CB8AC3E}">
        <p14:creationId xmlns:p14="http://schemas.microsoft.com/office/powerpoint/2010/main" val="8934253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4704"/>
            <a:ext cx="9144000" cy="53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87725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5364088" y="0"/>
            <a:ext cx="3779912" cy="6858000"/>
          </a:xfrm>
          <a:prstGeom prst="rect">
            <a:avLst/>
          </a:prstGeom>
          <a:ln w="9525" cap="flat">
            <a:noFill/>
            <a:prstDash val="solid"/>
            <a:round/>
            <a:headEnd type="none" w="med" len="med"/>
            <a:tailEnd type="none" w="med" len="med"/>
          </a:ln>
        </p:spPr>
        <p:txBody>
          <a:bodyPr lIns="91425" tIns="91425" rIns="91425" bIns="91425" anchor="ctr" anchorCtr="0">
            <a:noAutofit/>
          </a:bodyPr>
          <a:lstStyle/>
          <a:p>
            <a:r>
              <a:rPr lang="en-GB" sz="2800" dirty="0">
                <a:latin typeface="Helvetica"/>
                <a:cs typeface="Helvetica"/>
              </a:rPr>
              <a:t>Do you think your environment can influence </a:t>
            </a:r>
            <a:br>
              <a:rPr lang="en-GB" sz="2800" dirty="0">
                <a:latin typeface="Helvetica"/>
                <a:cs typeface="Helvetica"/>
              </a:rPr>
            </a:br>
            <a:r>
              <a:rPr lang="en-GB" sz="2800" dirty="0">
                <a:latin typeface="Helvetica"/>
                <a:cs typeface="Helvetica"/>
              </a:rPr>
              <a:t>your brain structure?</a:t>
            </a:r>
            <a:endParaRPr lang="en" dirty="0"/>
          </a:p>
        </p:txBody>
      </p:sp>
      <p:pic>
        <p:nvPicPr>
          <p:cNvPr id="2050" name="Picture 2" descr="Image result for brain plast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5" y="-19496"/>
            <a:ext cx="5402703" cy="687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6588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Conclusions</a:t>
            </a:r>
            <a:endParaRPr lang="en" sz="2800" dirty="0"/>
          </a:p>
        </p:txBody>
      </p:sp>
      <p:sp>
        <p:nvSpPr>
          <p:cNvPr id="225" name="Shape 225"/>
          <p:cNvSpPr txBox="1">
            <a:spLocks noGrp="1"/>
          </p:cNvSpPr>
          <p:nvPr>
            <p:ph type="body" idx="1"/>
          </p:nvPr>
        </p:nvSpPr>
        <p:spPr>
          <a:xfrm>
            <a:off x="0" y="548680"/>
            <a:ext cx="9144000" cy="5112568"/>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dirty="0" smtClean="0"/>
              <a:t>Brain </a:t>
            </a:r>
            <a:r>
              <a:rPr lang="en-GB" dirty="0"/>
              <a:t>development is affected by early experiences and environmental factors rather than just </a:t>
            </a:r>
            <a:r>
              <a:rPr lang="en-GB" dirty="0" smtClean="0"/>
              <a:t>genetics</a:t>
            </a:r>
          </a:p>
          <a:p>
            <a:r>
              <a:rPr lang="en-GB" dirty="0" smtClean="0"/>
              <a:t>There is </a:t>
            </a:r>
            <a:r>
              <a:rPr lang="en-GB" dirty="0"/>
              <a:t>clear evidence of brain plasticity – </a:t>
            </a:r>
            <a:r>
              <a:rPr lang="en-GB" dirty="0" smtClean="0"/>
              <a:t>the </a:t>
            </a:r>
            <a:r>
              <a:rPr lang="en-GB" dirty="0"/>
              <a:t>visual experience </a:t>
            </a:r>
            <a:r>
              <a:rPr lang="en-GB" dirty="0" smtClean="0"/>
              <a:t>of </a:t>
            </a:r>
            <a:r>
              <a:rPr lang="en-GB" dirty="0"/>
              <a:t>the kittens modified their brains and specifically their visual neurons </a:t>
            </a:r>
            <a:endParaRPr lang="en-GB" dirty="0" smtClean="0"/>
          </a:p>
          <a:p>
            <a:r>
              <a:rPr lang="en-GB" dirty="0" smtClean="0"/>
              <a:t>The </a:t>
            </a:r>
            <a:r>
              <a:rPr lang="en-GB" dirty="0"/>
              <a:t>kittens’ visual cortex adjusts during development as a result of its visual experiences</a:t>
            </a:r>
            <a:r>
              <a:rPr lang="en-GB" dirty="0" smtClean="0"/>
              <a:t>.</a:t>
            </a:r>
            <a:endParaRPr lang="en-GB" dirty="0"/>
          </a:p>
          <a:p>
            <a:endParaRPr lang="en-GB" dirty="0"/>
          </a:p>
          <a:p>
            <a:r>
              <a:rPr lang="en-GB" dirty="0"/>
              <a:t>The study lends evidence to the nurture side of the debate.</a:t>
            </a:r>
          </a:p>
          <a:p>
            <a:endParaRPr lang="en" sz="2000" dirty="0"/>
          </a:p>
        </p:txBody>
      </p:sp>
      <p:sp>
        <p:nvSpPr>
          <p:cNvPr id="2" name="Rectangle 1"/>
          <p:cNvSpPr/>
          <p:nvPr/>
        </p:nvSpPr>
        <p:spPr>
          <a:xfrm>
            <a:off x="4572000" y="6334780"/>
            <a:ext cx="4572000" cy="523220"/>
          </a:xfrm>
          <a:prstGeom prst="rect">
            <a:avLst/>
          </a:prstGeom>
        </p:spPr>
        <p:txBody>
          <a:bodyPr>
            <a:spAutoFit/>
          </a:bodyPr>
          <a:lstStyle/>
          <a:p>
            <a:r>
              <a:rPr lang="en-GB" dirty="0">
                <a:hlinkClick r:id="rId3"/>
              </a:rPr>
              <a:t>https://quizlet.com/265410145/blakemore-and-cooper-outline-and-evaluation-flash-cards</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2431333287"/>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HOW is the data collected in?</a:t>
            </a:r>
            <a:endParaRPr lang="en" sz="2800" dirty="0"/>
          </a:p>
        </p:txBody>
      </p:sp>
      <p:sp>
        <p:nvSpPr>
          <p:cNvPr id="2" name="Rectangle 1"/>
          <p:cNvSpPr/>
          <p:nvPr/>
        </p:nvSpPr>
        <p:spPr>
          <a:xfrm>
            <a:off x="4572000" y="6334780"/>
            <a:ext cx="4572000" cy="523220"/>
          </a:xfrm>
          <a:prstGeom prst="rect">
            <a:avLst/>
          </a:prstGeom>
        </p:spPr>
        <p:txBody>
          <a:bodyPr>
            <a:spAutoFit/>
          </a:bodyPr>
          <a:lstStyle/>
          <a:p>
            <a:r>
              <a:rPr lang="en-GB" dirty="0">
                <a:hlinkClick r:id="rId3"/>
              </a:rPr>
              <a:t>https://quizlet.com/265410145/blakemore-and-cooper-outline-and-evaluation-flash-cards</a:t>
            </a:r>
            <a:r>
              <a:rPr lang="en-GB" dirty="0" smtClean="0">
                <a:hlinkClick r:id="rId3"/>
              </a:rPr>
              <a:t>/</a:t>
            </a:r>
            <a:r>
              <a:rPr lang="en-GB" dirty="0" smtClean="0"/>
              <a:t> </a:t>
            </a:r>
            <a:endParaRPr lang="en-GB" dirty="0"/>
          </a:p>
        </p:txBody>
      </p:sp>
      <p:sp>
        <p:nvSpPr>
          <p:cNvPr id="3" name="Text Placeholder 2"/>
          <p:cNvSpPr>
            <a:spLocks noGrp="1"/>
          </p:cNvSpPr>
          <p:nvPr>
            <p:ph type="body" idx="1"/>
          </p:nvPr>
        </p:nvSpPr>
        <p:spPr>
          <a:xfrm>
            <a:off x="4788024" y="836712"/>
            <a:ext cx="3898776" cy="5731188"/>
          </a:xfrm>
        </p:spPr>
        <p:txBody>
          <a:bodyPr>
            <a:normAutofit/>
          </a:bodyPr>
          <a:lstStyle/>
          <a:p>
            <a:pPr marL="0" indent="0">
              <a:buNone/>
            </a:pPr>
            <a:r>
              <a:rPr lang="en-GB" sz="4400" dirty="0" smtClean="0"/>
              <a:t>There is a difference to WHAT the research method is and HOW the data is collected in.</a:t>
            </a:r>
            <a:endParaRPr lang="en-GB" sz="4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25" t="21642" r="28359" b="7649"/>
          <a:stretch/>
        </p:blipFill>
        <p:spPr bwMode="auto">
          <a:xfrm>
            <a:off x="379796" y="836712"/>
            <a:ext cx="4176216" cy="517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986993"/>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HOW is the data collected in?</a:t>
            </a:r>
            <a:endParaRPr lang="en" sz="2800" dirty="0"/>
          </a:p>
        </p:txBody>
      </p:sp>
      <p:sp>
        <p:nvSpPr>
          <p:cNvPr id="2" name="Rectangle 1"/>
          <p:cNvSpPr/>
          <p:nvPr/>
        </p:nvSpPr>
        <p:spPr>
          <a:xfrm>
            <a:off x="4572000" y="6334780"/>
            <a:ext cx="4572000" cy="523220"/>
          </a:xfrm>
          <a:prstGeom prst="rect">
            <a:avLst/>
          </a:prstGeom>
        </p:spPr>
        <p:txBody>
          <a:bodyPr>
            <a:spAutoFit/>
          </a:bodyPr>
          <a:lstStyle/>
          <a:p>
            <a:r>
              <a:rPr lang="en-GB" dirty="0">
                <a:hlinkClick r:id="rId3"/>
              </a:rPr>
              <a:t>https://quizlet.com/265410145/blakemore-and-cooper-outline-and-evaluation-flash-cards</a:t>
            </a:r>
            <a:r>
              <a:rPr lang="en-GB" dirty="0" smtClean="0">
                <a:hlinkClick r:id="rId3"/>
              </a:rPr>
              <a:t>/</a:t>
            </a:r>
            <a:r>
              <a:rPr lang="en-GB" dirty="0" smtClean="0"/>
              <a:t> </a:t>
            </a:r>
            <a:endParaRPr lang="en-GB" dirty="0"/>
          </a:p>
        </p:txBody>
      </p:sp>
      <p:sp>
        <p:nvSpPr>
          <p:cNvPr id="3" name="Text Placeholder 2"/>
          <p:cNvSpPr>
            <a:spLocks noGrp="1"/>
          </p:cNvSpPr>
          <p:nvPr>
            <p:ph type="body" idx="1"/>
          </p:nvPr>
        </p:nvSpPr>
        <p:spPr>
          <a:xfrm>
            <a:off x="4788024" y="836712"/>
            <a:ext cx="3898776" cy="5731188"/>
          </a:xfrm>
        </p:spPr>
        <p:txBody>
          <a:bodyPr>
            <a:normAutofit/>
          </a:bodyPr>
          <a:lstStyle/>
          <a:p>
            <a:pPr marL="0" indent="0">
              <a:buNone/>
            </a:pPr>
            <a:r>
              <a:rPr lang="en-GB" sz="4400" dirty="0" smtClean="0"/>
              <a:t>There is a difference to WHAT the research method is and HOW the data is collected in.</a:t>
            </a:r>
            <a:endParaRPr lang="en-GB" sz="4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25" t="21642" r="28359" b="7649"/>
          <a:stretch/>
        </p:blipFill>
        <p:spPr bwMode="auto">
          <a:xfrm>
            <a:off x="379796" y="836712"/>
            <a:ext cx="4176216" cy="517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653401"/>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HOW is the data collected in?</a:t>
            </a:r>
            <a:endParaRPr lang="en" sz="2800" dirty="0"/>
          </a:p>
        </p:txBody>
      </p:sp>
      <p:sp>
        <p:nvSpPr>
          <p:cNvPr id="2" name="Rectangle 1"/>
          <p:cNvSpPr/>
          <p:nvPr/>
        </p:nvSpPr>
        <p:spPr>
          <a:xfrm>
            <a:off x="4572000" y="6334780"/>
            <a:ext cx="4572000" cy="523220"/>
          </a:xfrm>
          <a:prstGeom prst="rect">
            <a:avLst/>
          </a:prstGeom>
        </p:spPr>
        <p:txBody>
          <a:bodyPr>
            <a:spAutoFit/>
          </a:bodyPr>
          <a:lstStyle/>
          <a:p>
            <a:r>
              <a:rPr lang="en-GB" dirty="0">
                <a:hlinkClick r:id="rId3"/>
              </a:rPr>
              <a:t>https://quizlet.com/265410145/blakemore-and-cooper-outline-and-evaluation-flash-cards</a:t>
            </a:r>
            <a:r>
              <a:rPr lang="en-GB" dirty="0" smtClean="0">
                <a:hlinkClick r:id="rId3"/>
              </a:rPr>
              <a:t>/</a:t>
            </a:r>
            <a:r>
              <a:rPr lang="en-GB" dirty="0" smtClean="0"/>
              <a:t> </a:t>
            </a:r>
            <a:endParaRPr lang="en-GB" dirty="0"/>
          </a:p>
        </p:txBody>
      </p:sp>
      <p:sp>
        <p:nvSpPr>
          <p:cNvPr id="3" name="Text Placeholder 2"/>
          <p:cNvSpPr>
            <a:spLocks noGrp="1"/>
          </p:cNvSpPr>
          <p:nvPr>
            <p:ph type="body" idx="1"/>
          </p:nvPr>
        </p:nvSpPr>
        <p:spPr>
          <a:xfrm>
            <a:off x="2627784" y="620688"/>
            <a:ext cx="3096344" cy="5947212"/>
          </a:xfrm>
        </p:spPr>
        <p:txBody>
          <a:bodyPr>
            <a:normAutofit fontScale="77500" lnSpcReduction="20000"/>
          </a:bodyPr>
          <a:lstStyle/>
          <a:p>
            <a:pPr marL="742950" indent="-742950">
              <a:buFont typeface="+mj-lt"/>
              <a:buAutoNum type="arabicPeriod"/>
            </a:pPr>
            <a:r>
              <a:rPr lang="en-GB" sz="4400" dirty="0"/>
              <a:t>Casey </a:t>
            </a:r>
          </a:p>
          <a:p>
            <a:pPr marL="742950" indent="-742950">
              <a:buFont typeface="+mj-lt"/>
              <a:buAutoNum type="arabicPeriod"/>
            </a:pPr>
            <a:r>
              <a:rPr lang="en-GB" sz="4400" dirty="0"/>
              <a:t>Maguire </a:t>
            </a:r>
          </a:p>
          <a:p>
            <a:pPr marL="742950" indent="-742950">
              <a:buFont typeface="+mj-lt"/>
              <a:buAutoNum type="arabicPeriod"/>
            </a:pPr>
            <a:r>
              <a:rPr lang="en-GB" sz="4400" dirty="0"/>
              <a:t>Hancock</a:t>
            </a:r>
          </a:p>
          <a:p>
            <a:pPr marL="742950" indent="-742950">
              <a:buFont typeface="+mj-lt"/>
              <a:buAutoNum type="arabicPeriod"/>
            </a:pPr>
            <a:r>
              <a:rPr lang="en-GB" sz="4400" dirty="0"/>
              <a:t>Baron-Cohen </a:t>
            </a:r>
          </a:p>
          <a:p>
            <a:pPr marL="742950" indent="-742950">
              <a:buFont typeface="+mj-lt"/>
              <a:buAutoNum type="arabicPeriod"/>
            </a:pPr>
            <a:r>
              <a:rPr lang="en-GB" sz="4400" dirty="0" err="1"/>
              <a:t>Piliavin</a:t>
            </a:r>
            <a:r>
              <a:rPr lang="en-GB" sz="4400" dirty="0"/>
              <a:t> </a:t>
            </a:r>
          </a:p>
          <a:p>
            <a:pPr marL="742950" indent="-742950">
              <a:buFont typeface="+mj-lt"/>
              <a:buAutoNum type="arabicPeriod"/>
            </a:pPr>
            <a:r>
              <a:rPr lang="en-GB" sz="4400" dirty="0"/>
              <a:t>Levine </a:t>
            </a:r>
          </a:p>
          <a:p>
            <a:pPr marL="742950" indent="-742950">
              <a:buFont typeface="+mj-lt"/>
              <a:buAutoNum type="arabicPeriod"/>
            </a:pPr>
            <a:r>
              <a:rPr lang="en-GB" sz="4400" dirty="0"/>
              <a:t>Blakemore and Cooper </a:t>
            </a:r>
          </a:p>
          <a:p>
            <a:pPr marL="742950" indent="-742950">
              <a:buFont typeface="+mj-lt"/>
              <a:buAutoNum type="arabicPeriod"/>
            </a:pPr>
            <a:r>
              <a:rPr lang="en-GB" sz="4400" dirty="0"/>
              <a:t>Milgram </a:t>
            </a:r>
          </a:p>
          <a:p>
            <a:pPr marL="742950" indent="-742950">
              <a:buFont typeface="+mj-lt"/>
              <a:buAutoNum type="arabicPeriod"/>
            </a:pPr>
            <a:r>
              <a:rPr lang="en-GB" sz="4400" dirty="0"/>
              <a:t>Bandura</a:t>
            </a:r>
          </a:p>
          <a:p>
            <a:pPr marL="742950" indent="-742950">
              <a:buFont typeface="+mj-lt"/>
              <a:buAutoNum type="arabicPeriod"/>
            </a:pPr>
            <a:r>
              <a:rPr lang="en-GB" sz="4400" dirty="0"/>
              <a:t>Sperry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25" t="21642" r="28359" b="7649"/>
          <a:stretch/>
        </p:blipFill>
        <p:spPr bwMode="auto">
          <a:xfrm>
            <a:off x="179512" y="1772816"/>
            <a:ext cx="2373926" cy="2940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2"/>
          <p:cNvSpPr txBox="1">
            <a:spLocks/>
          </p:cNvSpPr>
          <p:nvPr/>
        </p:nvSpPr>
        <p:spPr>
          <a:xfrm>
            <a:off x="6114492" y="626843"/>
            <a:ext cx="3029508" cy="5947212"/>
          </a:xfrm>
          <a:prstGeom prst="rect">
            <a:avLst/>
          </a:prstGeom>
        </p:spPr>
        <p:txBody>
          <a:bodyPr vert="horz" lIns="91425" tIns="91425" rIns="91425" bIns="91425" rtlCol="0" anchor="t" anchorCtr="0">
            <a:normAutofit fontScale="77500" lnSpcReduction="20000"/>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742950" indent="-742950">
              <a:buFont typeface="+mj-lt"/>
              <a:buAutoNum type="arabicPeriod" startAt="11"/>
            </a:pPr>
            <a:r>
              <a:rPr lang="en-GB" sz="4400" dirty="0" smtClean="0"/>
              <a:t>Kohlberg </a:t>
            </a:r>
          </a:p>
          <a:p>
            <a:pPr marL="742950" indent="-742950">
              <a:buFont typeface="+mj-lt"/>
              <a:buAutoNum type="arabicPeriod" startAt="11"/>
            </a:pPr>
            <a:r>
              <a:rPr lang="en-GB" sz="4400" dirty="0" smtClean="0"/>
              <a:t>Simons and </a:t>
            </a:r>
            <a:r>
              <a:rPr lang="en-GB" sz="4400" dirty="0" err="1" smtClean="0"/>
              <a:t>Chabris</a:t>
            </a:r>
            <a:r>
              <a:rPr lang="en-GB" sz="4400" dirty="0" smtClean="0"/>
              <a:t> </a:t>
            </a:r>
          </a:p>
          <a:p>
            <a:pPr marL="742950" indent="-742950">
              <a:buFont typeface="+mj-lt"/>
              <a:buAutoNum type="arabicPeriod" startAt="11"/>
            </a:pPr>
            <a:r>
              <a:rPr lang="en-GB" sz="4400" dirty="0" smtClean="0"/>
              <a:t>Grant </a:t>
            </a:r>
          </a:p>
          <a:p>
            <a:pPr marL="742950" indent="-742950">
              <a:buFont typeface="+mj-lt"/>
              <a:buAutoNum type="arabicPeriod" startAt="11"/>
            </a:pPr>
            <a:r>
              <a:rPr lang="en-GB" sz="4400" dirty="0" smtClean="0"/>
              <a:t>Loftus and Palmer </a:t>
            </a:r>
          </a:p>
          <a:p>
            <a:pPr marL="742950" indent="-742950">
              <a:buFont typeface="+mj-lt"/>
              <a:buAutoNum type="arabicPeriod" startAt="11"/>
            </a:pPr>
            <a:r>
              <a:rPr lang="en-GB" sz="4400" dirty="0" smtClean="0"/>
              <a:t>Gould </a:t>
            </a:r>
          </a:p>
          <a:p>
            <a:pPr marL="742950" indent="-742950">
              <a:buFont typeface="+mj-lt"/>
              <a:buAutoNum type="arabicPeriod" startAt="11"/>
            </a:pPr>
            <a:r>
              <a:rPr lang="en-GB" sz="4400" dirty="0" err="1" smtClean="0"/>
              <a:t>Bocchiaro</a:t>
            </a:r>
            <a:r>
              <a:rPr lang="en-GB" sz="4400" dirty="0" smtClean="0"/>
              <a:t> </a:t>
            </a:r>
          </a:p>
          <a:p>
            <a:pPr marL="742950" indent="-742950">
              <a:buFont typeface="+mj-lt"/>
              <a:buAutoNum type="arabicPeriod" startAt="11"/>
            </a:pPr>
            <a:r>
              <a:rPr lang="en-GB" sz="4400" dirty="0" smtClean="0"/>
              <a:t>Moray </a:t>
            </a:r>
          </a:p>
          <a:p>
            <a:pPr marL="742950" indent="-742950">
              <a:buFont typeface="+mj-lt"/>
              <a:buAutoNum type="arabicPeriod" startAt="11"/>
            </a:pPr>
            <a:r>
              <a:rPr lang="en-GB" sz="4400" dirty="0" smtClean="0"/>
              <a:t>Freud </a:t>
            </a:r>
          </a:p>
          <a:p>
            <a:pPr marL="742950" indent="-742950">
              <a:buFont typeface="+mj-lt"/>
              <a:buAutoNum type="arabicPeriod" startAt="11"/>
            </a:pPr>
            <a:r>
              <a:rPr lang="en-GB" sz="4400" dirty="0" smtClean="0"/>
              <a:t>Lee </a:t>
            </a:r>
          </a:p>
          <a:p>
            <a:pPr marL="742950" indent="-742950">
              <a:buFont typeface="+mj-lt"/>
              <a:buAutoNum type="arabicPeriod" startAt="11"/>
            </a:pPr>
            <a:r>
              <a:rPr lang="en-GB" sz="4400" dirty="0" smtClean="0"/>
              <a:t>Chaney</a:t>
            </a:r>
            <a:endParaRPr lang="en-GB" sz="4400" dirty="0"/>
          </a:p>
        </p:txBody>
      </p:sp>
    </p:spTree>
    <p:extLst>
      <p:ext uri="{BB962C8B-B14F-4D97-AF65-F5344CB8AC3E}">
        <p14:creationId xmlns:p14="http://schemas.microsoft.com/office/powerpoint/2010/main" val="56225000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251520" y="587287"/>
            <a:ext cx="4104456" cy="624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101" t="20573" r="14649" b="17969"/>
          <a:stretch/>
        </p:blipFill>
        <p:spPr bwMode="auto">
          <a:xfrm rot="320541">
            <a:off x="4642792" y="587287"/>
            <a:ext cx="4224552" cy="623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83768" y="6334780"/>
            <a:ext cx="4572000" cy="523220"/>
          </a:xfrm>
          <a:prstGeom prst="rect">
            <a:avLst/>
          </a:prstGeom>
        </p:spPr>
        <p:txBody>
          <a:bodyPr>
            <a:spAutoFit/>
          </a:bodyPr>
          <a:lstStyle/>
          <a:p>
            <a:r>
              <a:rPr lang="en-GB" dirty="0">
                <a:hlinkClick r:id="rId5"/>
              </a:rPr>
              <a:t>https://play.kahoot.it/#/?</a:t>
            </a:r>
            <a:r>
              <a:rPr lang="en-GB" dirty="0" smtClean="0">
                <a:hlinkClick r:id="rId5"/>
              </a:rPr>
              <a:t>quizId=5bf71697-b523-4a4d-8ed0-5dcf4149efa2</a:t>
            </a:r>
            <a:r>
              <a:rPr lang="en-GB" dirty="0" smtClean="0"/>
              <a:t> </a:t>
            </a:r>
            <a:endParaRPr lang="en-GB" dirty="0"/>
          </a:p>
        </p:txBody>
      </p:sp>
    </p:spTree>
    <p:extLst>
      <p:ext uri="{BB962C8B-B14F-4D97-AF65-F5344CB8AC3E}">
        <p14:creationId xmlns:p14="http://schemas.microsoft.com/office/powerpoint/2010/main" val="370119291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309320"/>
          </a:xfrm>
        </p:spPr>
        <p:txBody>
          <a:bodyPr>
            <a:normAutofit/>
          </a:bodyPr>
          <a:lstStyle/>
          <a:p>
            <a:pPr marL="0" indent="0">
              <a:buNone/>
            </a:pPr>
            <a:r>
              <a:rPr lang="en-GB" sz="4000" b="1" dirty="0" smtClean="0"/>
              <a:t>What </a:t>
            </a:r>
            <a:r>
              <a:rPr lang="en-GB" sz="4000" b="1" dirty="0"/>
              <a:t>are the features of a lab experiment</a:t>
            </a:r>
            <a:r>
              <a:rPr lang="en-GB" sz="4000" b="1" dirty="0" smtClean="0"/>
              <a:t>?</a:t>
            </a:r>
          </a:p>
          <a:p>
            <a:pPr marL="0" indent="0">
              <a:buNone/>
            </a:pPr>
            <a:r>
              <a:rPr lang="en-GB" sz="4000" dirty="0" smtClean="0"/>
              <a:t>IV</a:t>
            </a:r>
            <a:r>
              <a:rPr lang="en-GB" sz="4000" dirty="0"/>
              <a:t>, DV, controlled environment.</a:t>
            </a:r>
          </a:p>
          <a:p>
            <a:pPr marL="0" indent="0">
              <a:buNone/>
            </a:pPr>
            <a:endParaRPr lang="en-GB" sz="4000" b="1" dirty="0" smtClean="0"/>
          </a:p>
          <a:p>
            <a:pPr marL="0" indent="0">
              <a:buNone/>
            </a:pPr>
            <a:r>
              <a:rPr lang="en-GB" sz="4000" b="1" dirty="0" smtClean="0"/>
              <a:t>What </a:t>
            </a:r>
            <a:r>
              <a:rPr lang="en-GB" sz="4000" b="1" dirty="0"/>
              <a:t>was the independent variable?</a:t>
            </a:r>
            <a:endParaRPr lang="en-GB" sz="4000" dirty="0"/>
          </a:p>
          <a:p>
            <a:pPr marL="0" indent="0">
              <a:buNone/>
            </a:pPr>
            <a:r>
              <a:rPr lang="en-GB" sz="4000" dirty="0"/>
              <a:t>Direction of stripes- horizontal &amp; vertical</a:t>
            </a:r>
          </a:p>
          <a:p>
            <a:pPr marL="0" indent="0">
              <a:buNone/>
            </a:pPr>
            <a:r>
              <a:rPr lang="en-GB" sz="4000" b="1" dirty="0"/>
              <a:t> </a:t>
            </a:r>
            <a:endParaRPr lang="en-GB" sz="4000" dirty="0"/>
          </a:p>
          <a:p>
            <a:pPr marL="0" indent="0">
              <a:buNone/>
            </a:pPr>
            <a:r>
              <a:rPr lang="en-GB" sz="4000" b="1" dirty="0"/>
              <a:t>What was the dependant variable?</a:t>
            </a:r>
            <a:endParaRPr lang="en-GB" sz="4000" dirty="0"/>
          </a:p>
          <a:p>
            <a:pPr marL="0" indent="0">
              <a:buNone/>
            </a:pPr>
            <a:r>
              <a:rPr lang="en-GB" sz="4000" dirty="0"/>
              <a:t>The behaviour and orientation of neurons in the cats’ brain</a:t>
            </a:r>
            <a:r>
              <a:rPr lang="en-GB" sz="4000" dirty="0" smtClean="0"/>
              <a:t>.</a:t>
            </a:r>
            <a:endParaRPr lang="en-GB"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7741029" y="1186650"/>
            <a:ext cx="1227949" cy="186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556012"/>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309320"/>
          </a:xfrm>
        </p:spPr>
        <p:txBody>
          <a:bodyPr>
            <a:normAutofit/>
          </a:bodyPr>
          <a:lstStyle/>
          <a:p>
            <a:pPr marL="0" indent="0">
              <a:buNone/>
            </a:pPr>
            <a:r>
              <a:rPr lang="en-GB" sz="4000" b="1" dirty="0" smtClean="0"/>
              <a:t>What </a:t>
            </a:r>
            <a:r>
              <a:rPr lang="en-GB" sz="4000" b="1" dirty="0"/>
              <a:t>was controlled?</a:t>
            </a:r>
            <a:endParaRPr lang="en-GB" sz="4000" dirty="0"/>
          </a:p>
          <a:p>
            <a:pPr marL="0" indent="0">
              <a:buNone/>
            </a:pPr>
            <a:r>
              <a:rPr lang="en-GB" sz="4000" dirty="0"/>
              <a:t>The size and shape of the visual apparatus, </a:t>
            </a:r>
            <a:endParaRPr lang="en-GB" sz="4000" dirty="0" smtClean="0"/>
          </a:p>
          <a:p>
            <a:pPr marL="0" indent="0">
              <a:buNone/>
            </a:pPr>
            <a:endParaRPr lang="en-GB" sz="4000" dirty="0" smtClean="0"/>
          </a:p>
          <a:p>
            <a:pPr marL="0" indent="0">
              <a:buNone/>
            </a:pPr>
            <a:r>
              <a:rPr lang="en-GB" sz="4000" dirty="0" smtClean="0"/>
              <a:t>what </a:t>
            </a:r>
            <a:r>
              <a:rPr lang="en-GB" sz="4000" dirty="0"/>
              <a:t>the kitten could see other than the visual apparatus</a:t>
            </a:r>
            <a:r>
              <a:rPr lang="en-GB" sz="4000" dirty="0" smtClean="0"/>
              <a:t>,</a:t>
            </a:r>
          </a:p>
          <a:p>
            <a:pPr marL="0" indent="0">
              <a:buNone/>
            </a:pPr>
            <a:endParaRPr lang="en-GB" sz="4000" dirty="0" smtClean="0"/>
          </a:p>
          <a:p>
            <a:pPr marL="0" indent="0">
              <a:buNone/>
            </a:pPr>
            <a:r>
              <a:rPr lang="en-GB" sz="4000" dirty="0" smtClean="0"/>
              <a:t> </a:t>
            </a:r>
            <a:r>
              <a:rPr lang="en-GB" sz="4000" dirty="0"/>
              <a:t>the time of exposure to the visual </a:t>
            </a:r>
            <a:r>
              <a:rPr lang="en-GB" sz="4000" dirty="0" smtClean="0"/>
              <a:t>apparatus</a:t>
            </a:r>
            <a:endParaRPr lang="en-GB"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7741029" y="1186650"/>
            <a:ext cx="1227949" cy="186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739811"/>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309320"/>
          </a:xfrm>
        </p:spPr>
        <p:txBody>
          <a:bodyPr>
            <a:normAutofit fontScale="92500" lnSpcReduction="10000"/>
          </a:bodyPr>
          <a:lstStyle/>
          <a:p>
            <a:pPr marL="0" indent="0">
              <a:buNone/>
            </a:pPr>
            <a:r>
              <a:rPr lang="en-GB" sz="4000" b="1" dirty="0" smtClean="0"/>
              <a:t>What is </a:t>
            </a:r>
            <a:r>
              <a:rPr lang="en-GB" sz="4000" b="1" dirty="0"/>
              <a:t>the advantage of a lab experiment compared to other experimental methods? </a:t>
            </a:r>
            <a:endParaRPr lang="en-GB" sz="4000" dirty="0"/>
          </a:p>
          <a:p>
            <a:pPr marL="0" indent="0">
              <a:buNone/>
            </a:pPr>
            <a:r>
              <a:rPr lang="en-GB" sz="4000" dirty="0"/>
              <a:t>You can see cause and effect. </a:t>
            </a:r>
          </a:p>
          <a:p>
            <a:endParaRPr lang="en-GB" sz="4000" dirty="0" smtClean="0"/>
          </a:p>
          <a:p>
            <a:pPr marL="0" indent="0">
              <a:buNone/>
            </a:pPr>
            <a:r>
              <a:rPr lang="en-GB" sz="4000" dirty="0" smtClean="0"/>
              <a:t>The </a:t>
            </a:r>
            <a:r>
              <a:rPr lang="en-GB" sz="4000" dirty="0"/>
              <a:t>only difference in the experience of the kittens was the direction of the lines they could see, so it must have been the cause of the differences in the kittens’ behaviour (e.g. response to vertical/horizontal rods) and orientation of neurones</a:t>
            </a:r>
            <a:r>
              <a:rPr lang="en-GB" sz="4000" dirty="0" smtClean="0"/>
              <a:t>.</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8465903" y="330022"/>
            <a:ext cx="609611" cy="92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590514"/>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309320"/>
          </a:xfrm>
        </p:spPr>
        <p:txBody>
          <a:bodyPr>
            <a:normAutofit fontScale="77500" lnSpcReduction="20000"/>
          </a:bodyPr>
          <a:lstStyle/>
          <a:p>
            <a:pPr marL="0" indent="0">
              <a:buNone/>
            </a:pPr>
            <a:r>
              <a:rPr lang="en-GB" sz="4000" b="1" dirty="0" smtClean="0"/>
              <a:t>What </a:t>
            </a:r>
            <a:r>
              <a:rPr lang="en-GB" sz="4000" b="1" dirty="0"/>
              <a:t>is the main weakness of a lab experiment? </a:t>
            </a:r>
            <a:endParaRPr lang="en-GB" sz="4000" dirty="0"/>
          </a:p>
          <a:p>
            <a:pPr marL="0" indent="0">
              <a:buNone/>
            </a:pPr>
            <a:r>
              <a:rPr lang="en-GB" sz="4000" dirty="0"/>
              <a:t>Lack of ecological validity</a:t>
            </a:r>
          </a:p>
          <a:p>
            <a:endParaRPr lang="en-GB" sz="4000" dirty="0"/>
          </a:p>
          <a:p>
            <a:pPr marL="0" indent="0">
              <a:buNone/>
            </a:pPr>
            <a:r>
              <a:rPr lang="en-GB" sz="4000" b="1" dirty="0"/>
              <a:t>Are these weaknesses apparent in Blakemore and Cooper’s study? </a:t>
            </a:r>
            <a:endParaRPr lang="en-GB" sz="4000" dirty="0"/>
          </a:p>
          <a:p>
            <a:pPr marL="0" indent="0">
              <a:buNone/>
            </a:pPr>
            <a:r>
              <a:rPr lang="en-GB" sz="4000" dirty="0"/>
              <a:t>Debatable, as such extreme deprivation doesn’t happen regularly. </a:t>
            </a:r>
            <a:endParaRPr lang="en-GB" sz="4000" dirty="0" smtClean="0"/>
          </a:p>
          <a:p>
            <a:pPr marL="0" indent="0">
              <a:buNone/>
            </a:pPr>
            <a:endParaRPr lang="en-GB" sz="4000" dirty="0"/>
          </a:p>
          <a:p>
            <a:pPr marL="0" indent="0">
              <a:buNone/>
            </a:pPr>
            <a:r>
              <a:rPr lang="en-GB" sz="4000" dirty="0" smtClean="0"/>
              <a:t>However</a:t>
            </a:r>
            <a:r>
              <a:rPr lang="en-GB" sz="4000" dirty="0"/>
              <a:t>, the extreme conditions clearly affected the cats’ brains and other visual deprivations would presumably also affect human brains. </a:t>
            </a:r>
            <a:endParaRPr lang="en-GB" sz="4000" dirty="0" smtClean="0"/>
          </a:p>
          <a:p>
            <a:pPr marL="0" indent="0">
              <a:buNone/>
            </a:pPr>
            <a:endParaRPr lang="en-GB" sz="4000" dirty="0"/>
          </a:p>
          <a:p>
            <a:pPr marL="0" indent="0">
              <a:buNone/>
            </a:pPr>
            <a:r>
              <a:rPr lang="en-GB" sz="4000" dirty="0" smtClean="0"/>
              <a:t>So </a:t>
            </a:r>
            <a:r>
              <a:rPr lang="en-GB" sz="4000" dirty="0"/>
              <a:t>perhaps low ecological validity is less an issue when studying the impact of the environment on our biology than it would be on other psychological areas.</a:t>
            </a:r>
          </a:p>
          <a:p>
            <a:pPr marL="0" indent="0">
              <a:buNone/>
            </a:pP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8468523" y="1001470"/>
            <a:ext cx="524347" cy="79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338352"/>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144000" cy="6309320"/>
          </a:xfrm>
        </p:spPr>
        <p:txBody>
          <a:bodyPr>
            <a:normAutofit fontScale="92500" lnSpcReduction="10000"/>
          </a:bodyPr>
          <a:lstStyle/>
          <a:p>
            <a:pPr marL="0" indent="0">
              <a:buNone/>
            </a:pPr>
            <a:r>
              <a:rPr lang="en-GB" b="1" dirty="0" smtClean="0"/>
              <a:t>What </a:t>
            </a:r>
            <a:r>
              <a:rPr lang="en-GB" b="1" dirty="0"/>
              <a:t>is quantitative data? </a:t>
            </a:r>
            <a:endParaRPr lang="en-GB" dirty="0"/>
          </a:p>
          <a:p>
            <a:pPr marL="0" indent="0">
              <a:buNone/>
            </a:pPr>
            <a:r>
              <a:rPr lang="en-GB" dirty="0"/>
              <a:t>Data which measures quantities of something, usually in numbers</a:t>
            </a:r>
          </a:p>
          <a:p>
            <a:pPr marL="0" indent="0">
              <a:buNone/>
            </a:pPr>
            <a:r>
              <a:rPr lang="en-GB" b="1" dirty="0"/>
              <a:t> </a:t>
            </a:r>
            <a:endParaRPr lang="en-GB" dirty="0"/>
          </a:p>
          <a:p>
            <a:pPr marL="0" indent="0">
              <a:buNone/>
            </a:pPr>
            <a:r>
              <a:rPr lang="en-GB" b="1" dirty="0"/>
              <a:t>What are the advantages of quantitative data? </a:t>
            </a:r>
            <a:endParaRPr lang="en-GB" dirty="0"/>
          </a:p>
          <a:p>
            <a:pPr marL="0" indent="0">
              <a:buNone/>
            </a:pPr>
            <a:r>
              <a:rPr lang="en-GB" dirty="0"/>
              <a:t>It allows information to be presented and compared easily, perhaps in the form of graphs. It also allows for inferential tests to be undertaken checking the likelihood that the results were obtained by chance.</a:t>
            </a:r>
          </a:p>
          <a:p>
            <a:pPr marL="0" indent="0">
              <a:buNone/>
            </a:pPr>
            <a:r>
              <a:rPr lang="en-GB" b="1" dirty="0"/>
              <a:t> </a:t>
            </a:r>
            <a:endParaRPr lang="en-GB" dirty="0"/>
          </a:p>
          <a:p>
            <a:pPr marL="0" indent="0">
              <a:buNone/>
            </a:pPr>
            <a:r>
              <a:rPr lang="en-GB" b="1" dirty="0"/>
              <a:t>What quantitative data did Blakemore and Cooper collect?</a:t>
            </a:r>
            <a:endParaRPr lang="en-GB" dirty="0"/>
          </a:p>
          <a:p>
            <a:pPr marL="0" indent="0">
              <a:buNone/>
            </a:pPr>
            <a:r>
              <a:rPr lang="en-GB" dirty="0"/>
              <a:t>The number of neurons that responded to presentation in a particular orientation</a:t>
            </a:r>
            <a:r>
              <a:rPr lang="en-GB" dirty="0" smtClean="0"/>
              <a:t>.</a:t>
            </a:r>
            <a:endParaRPr lang="en-GB" dirty="0"/>
          </a:p>
        </p:txBody>
      </p:sp>
    </p:spTree>
    <p:extLst>
      <p:ext uri="{BB962C8B-B14F-4D97-AF65-F5344CB8AC3E}">
        <p14:creationId xmlns:p14="http://schemas.microsoft.com/office/powerpoint/2010/main" val="3298366557"/>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pic>
        <p:nvPicPr>
          <p:cNvPr id="4098" name="Picture 2" descr="Image result for brain plasticity"/>
          <p:cNvPicPr>
            <a:picLocks noChangeAspect="1" noChangeArrowheads="1"/>
          </p:cNvPicPr>
          <p:nvPr/>
        </p:nvPicPr>
        <p:blipFill rotWithShape="1">
          <a:blip r:embed="rId3">
            <a:extLst>
              <a:ext uri="{28A0092B-C50C-407E-A947-70E740481C1C}">
                <a14:useLocalDpi xmlns:a14="http://schemas.microsoft.com/office/drawing/2010/main" val="0"/>
              </a:ext>
            </a:extLst>
          </a:blip>
          <a:srcRect l="5998" t="3876" r="6086" b="4770"/>
          <a:stretch/>
        </p:blipFill>
        <p:spPr bwMode="auto">
          <a:xfrm>
            <a:off x="551543" y="870857"/>
            <a:ext cx="8084457" cy="58953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8000" dirty="0" smtClean="0"/>
              <a:t>Really?????</a:t>
            </a:r>
            <a:endParaRPr lang="en-GB" sz="8000" dirty="0"/>
          </a:p>
        </p:txBody>
      </p:sp>
      <p:sp>
        <p:nvSpPr>
          <p:cNvPr id="3" name="Rectangle 2"/>
          <p:cNvSpPr/>
          <p:nvPr/>
        </p:nvSpPr>
        <p:spPr>
          <a:xfrm>
            <a:off x="683568" y="6093296"/>
            <a:ext cx="4171335" cy="307777"/>
          </a:xfrm>
          <a:prstGeom prst="rect">
            <a:avLst/>
          </a:prstGeom>
        </p:spPr>
        <p:txBody>
          <a:bodyPr wrap="none">
            <a:spAutoFit/>
          </a:bodyPr>
          <a:lstStyle/>
          <a:p>
            <a:r>
              <a:rPr lang="en-GB" dirty="0">
                <a:hlinkClick r:id="rId4"/>
              </a:rPr>
              <a:t>https://</a:t>
            </a:r>
            <a:r>
              <a:rPr lang="en-GB" dirty="0" smtClean="0">
                <a:hlinkClick r:id="rId4"/>
              </a:rPr>
              <a:t>www.youtube.com/watch?v=ELpfYCZa87g</a:t>
            </a:r>
            <a:r>
              <a:rPr lang="en-GB" dirty="0" smtClean="0"/>
              <a:t> </a:t>
            </a:r>
            <a:endParaRPr lang="en-GB" dirty="0"/>
          </a:p>
        </p:txBody>
      </p:sp>
      <p:sp>
        <p:nvSpPr>
          <p:cNvPr id="4" name="Rectangle 3"/>
          <p:cNvSpPr/>
          <p:nvPr/>
        </p:nvSpPr>
        <p:spPr>
          <a:xfrm>
            <a:off x="683568" y="6381328"/>
            <a:ext cx="4201791" cy="307777"/>
          </a:xfrm>
          <a:prstGeom prst="rect">
            <a:avLst/>
          </a:prstGeom>
        </p:spPr>
        <p:txBody>
          <a:bodyPr wrap="none">
            <a:spAutoFit/>
          </a:bodyPr>
          <a:lstStyle/>
          <a:p>
            <a:r>
              <a:rPr lang="en-GB" u="sng" dirty="0">
                <a:hlinkClick r:id="rId5"/>
              </a:rPr>
              <a:t>https://</a:t>
            </a:r>
            <a:r>
              <a:rPr lang="en-GB" u="sng" dirty="0" smtClean="0">
                <a:hlinkClick r:id="rId5"/>
              </a:rPr>
              <a:t>www.youtube.com/watch?v=f2fCY_M7Vms</a:t>
            </a:r>
            <a:r>
              <a:rPr lang="en-GB" u="sng" dirty="0" smtClean="0"/>
              <a:t> </a:t>
            </a:r>
            <a:endParaRPr lang="en-GB" dirty="0"/>
          </a:p>
        </p:txBody>
      </p:sp>
    </p:spTree>
    <p:extLst>
      <p:ext uri="{BB962C8B-B14F-4D97-AF65-F5344CB8AC3E}">
        <p14:creationId xmlns:p14="http://schemas.microsoft.com/office/powerpoint/2010/main" val="220280517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144000" cy="6309320"/>
          </a:xfrm>
        </p:spPr>
        <p:txBody>
          <a:bodyPr>
            <a:normAutofit fontScale="92500"/>
          </a:bodyPr>
          <a:lstStyle/>
          <a:p>
            <a:pPr marL="0" indent="0">
              <a:buNone/>
            </a:pPr>
            <a:r>
              <a:rPr lang="en-GB" b="1" dirty="0" smtClean="0"/>
              <a:t>How </a:t>
            </a:r>
            <a:r>
              <a:rPr lang="en-GB" b="1" dirty="0"/>
              <a:t>likely is this result to have occurred by chance?</a:t>
            </a:r>
            <a:endParaRPr lang="en-GB" dirty="0"/>
          </a:p>
          <a:p>
            <a:pPr marL="0" indent="0">
              <a:buNone/>
            </a:pPr>
            <a:r>
              <a:rPr lang="en-GB" dirty="0"/>
              <a:t>Less than once in one hundred thousand.</a:t>
            </a:r>
          </a:p>
          <a:p>
            <a:endParaRPr lang="en-GB" dirty="0"/>
          </a:p>
          <a:p>
            <a:pPr marL="0" indent="0">
              <a:buNone/>
            </a:pPr>
            <a:r>
              <a:rPr lang="en-GB" b="1" dirty="0"/>
              <a:t>What are the disadvantages of quantitative data? </a:t>
            </a:r>
            <a:endParaRPr lang="en-GB" dirty="0"/>
          </a:p>
          <a:p>
            <a:pPr marL="0" indent="0">
              <a:buNone/>
            </a:pPr>
            <a:r>
              <a:rPr lang="en-GB" dirty="0"/>
              <a:t>It tends to be superficial (as opposed to in depth) which reduces the amount of true understanding of the issue we can gather.</a:t>
            </a:r>
          </a:p>
          <a:p>
            <a:endParaRPr lang="en-GB" dirty="0"/>
          </a:p>
          <a:p>
            <a:pPr marL="0" indent="0">
              <a:buNone/>
            </a:pPr>
            <a:r>
              <a:rPr lang="en-GB" dirty="0" smtClean="0"/>
              <a:t>The </a:t>
            </a:r>
            <a:r>
              <a:rPr lang="en-GB" dirty="0"/>
              <a:t>number of neurones which respond to a particular orientation does not tell us how </a:t>
            </a:r>
            <a:r>
              <a:rPr lang="en-GB" b="1" dirty="0"/>
              <a:t>the</a:t>
            </a:r>
            <a:r>
              <a:rPr lang="en-GB" dirty="0"/>
              <a:t> cat’s behaviour or understandings of the world were influenced</a:t>
            </a:r>
            <a:r>
              <a:rPr lang="en-GB" dirty="0" smtClean="0"/>
              <a:t>.</a:t>
            </a:r>
            <a:endParaRPr lang="en-GB" dirty="0"/>
          </a:p>
        </p:txBody>
      </p:sp>
    </p:spTree>
    <p:extLst>
      <p:ext uri="{BB962C8B-B14F-4D97-AF65-F5344CB8AC3E}">
        <p14:creationId xmlns:p14="http://schemas.microsoft.com/office/powerpoint/2010/main" val="2339890227"/>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480720"/>
          </a:xfrm>
        </p:spPr>
        <p:txBody>
          <a:bodyPr>
            <a:normAutofit/>
          </a:bodyPr>
          <a:lstStyle/>
          <a:p>
            <a:pPr marL="0" indent="0">
              <a:buNone/>
            </a:pPr>
            <a:r>
              <a:rPr lang="en-GB" sz="4000" b="1" dirty="0" smtClean="0"/>
              <a:t>What is qualitative data?</a:t>
            </a:r>
            <a:endParaRPr lang="en-GB" sz="4000" dirty="0" smtClean="0"/>
          </a:p>
          <a:p>
            <a:pPr marL="0" indent="0">
              <a:buNone/>
            </a:pPr>
            <a:r>
              <a:rPr lang="en-GB" sz="4000" dirty="0" smtClean="0"/>
              <a:t>Data which attempts to measure the </a:t>
            </a:r>
            <a:r>
              <a:rPr lang="en-GB" sz="4000" u="sng" dirty="0" smtClean="0"/>
              <a:t>qualities</a:t>
            </a:r>
            <a:r>
              <a:rPr lang="en-GB" sz="4000" dirty="0" smtClean="0"/>
              <a:t> of something, usually in the form of words.</a:t>
            </a:r>
          </a:p>
          <a:p>
            <a:pPr marL="0" indent="0">
              <a:buNone/>
            </a:pPr>
            <a:r>
              <a:rPr lang="en-GB" sz="4000" b="1" dirty="0" smtClean="0"/>
              <a:t> </a:t>
            </a:r>
            <a:endParaRPr lang="en-GB" sz="4000" dirty="0" smtClean="0"/>
          </a:p>
          <a:p>
            <a:pPr marL="0" indent="0">
              <a:buNone/>
            </a:pPr>
            <a:r>
              <a:rPr lang="en-GB" sz="4000" b="1" dirty="0" smtClean="0"/>
              <a:t>What are the advantages of qualitative data?</a:t>
            </a:r>
            <a:endParaRPr lang="en-GB" sz="4000" dirty="0" smtClean="0"/>
          </a:p>
          <a:p>
            <a:pPr marL="0" indent="0">
              <a:buNone/>
            </a:pPr>
            <a:r>
              <a:rPr lang="en-GB" sz="4000" dirty="0" smtClean="0"/>
              <a:t>It allows us to get </a:t>
            </a:r>
            <a:r>
              <a:rPr lang="en-GB" sz="4000" u="sng" dirty="0" smtClean="0"/>
              <a:t>in depth, rich information </a:t>
            </a:r>
            <a:r>
              <a:rPr lang="en-GB" sz="4000" dirty="0" smtClean="0"/>
              <a:t>which should give us a full understanding of an issue.</a:t>
            </a:r>
          </a:p>
          <a:p>
            <a:pPr marL="0" indent="0">
              <a:buNone/>
            </a:pPr>
            <a:endParaRPr lang="en-GB" dirty="0"/>
          </a:p>
        </p:txBody>
      </p:sp>
    </p:spTree>
    <p:extLst>
      <p:ext uri="{BB962C8B-B14F-4D97-AF65-F5344CB8AC3E}">
        <p14:creationId xmlns:p14="http://schemas.microsoft.com/office/powerpoint/2010/main" val="1641247564"/>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480720"/>
          </a:xfrm>
        </p:spPr>
        <p:txBody>
          <a:bodyPr>
            <a:normAutofit fontScale="92500" lnSpcReduction="10000"/>
          </a:bodyPr>
          <a:lstStyle/>
          <a:p>
            <a:pPr marL="0" indent="0">
              <a:buNone/>
            </a:pPr>
            <a:r>
              <a:rPr lang="en-GB" b="1" dirty="0" smtClean="0"/>
              <a:t>Give </a:t>
            </a:r>
            <a:r>
              <a:rPr lang="en-GB" b="1" dirty="0"/>
              <a:t>an example of qualitative data Blakemore and Cooper presented in their study.</a:t>
            </a:r>
            <a:endParaRPr lang="en-GB" dirty="0"/>
          </a:p>
          <a:p>
            <a:pPr marL="0" indent="0">
              <a:buNone/>
            </a:pPr>
            <a:r>
              <a:rPr lang="en-GB" dirty="0"/>
              <a:t>E.g. cats would not have a ‘startle’ response to a particular orientation of lines, that they seemed frightened when on the edge of a </a:t>
            </a:r>
            <a:r>
              <a:rPr lang="en-GB" dirty="0" smtClean="0"/>
              <a:t>surface</a:t>
            </a:r>
          </a:p>
          <a:p>
            <a:pPr marL="0" indent="0">
              <a:buNone/>
            </a:pPr>
            <a:r>
              <a:rPr lang="en-GB" dirty="0"/>
              <a:t> </a:t>
            </a:r>
          </a:p>
          <a:p>
            <a:pPr marL="0" indent="0">
              <a:buNone/>
            </a:pPr>
            <a:r>
              <a:rPr lang="en-GB" b="1" dirty="0"/>
              <a:t>Blackmore and Cooper gathered both types of data. What were the advantages of this?</a:t>
            </a:r>
            <a:endParaRPr lang="en-GB" dirty="0"/>
          </a:p>
          <a:p>
            <a:pPr marL="0" indent="0">
              <a:buNone/>
            </a:pPr>
            <a:r>
              <a:rPr lang="en-GB" dirty="0"/>
              <a:t>The qualitative data helps us to </a:t>
            </a:r>
            <a:r>
              <a:rPr lang="en-GB" u="sng" dirty="0"/>
              <a:t>understand</a:t>
            </a:r>
            <a:r>
              <a:rPr lang="en-GB" dirty="0"/>
              <a:t> how the cat was really affected in its ability to experience the world whereas the quantitative data was objectively measured, not influenced by opinion or bias, and could be represented graphically with a statistical test performed on it.</a:t>
            </a:r>
          </a:p>
          <a:p>
            <a:pPr marL="0" indent="0">
              <a:buNone/>
            </a:pPr>
            <a:endParaRPr lang="en-GB" dirty="0"/>
          </a:p>
        </p:txBody>
      </p:sp>
    </p:spTree>
    <p:extLst>
      <p:ext uri="{BB962C8B-B14F-4D97-AF65-F5344CB8AC3E}">
        <p14:creationId xmlns:p14="http://schemas.microsoft.com/office/powerpoint/2010/main" val="1333119141"/>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Tactile Task</a:t>
            </a:r>
            <a:endParaRPr lang="en" sz="2800" dirty="0"/>
          </a:p>
        </p:txBody>
      </p:sp>
      <p:sp>
        <p:nvSpPr>
          <p:cNvPr id="2" name="Text Placeholder 1"/>
          <p:cNvSpPr>
            <a:spLocks noGrp="1"/>
          </p:cNvSpPr>
          <p:nvPr>
            <p:ph type="body" idx="1"/>
          </p:nvPr>
        </p:nvSpPr>
        <p:spPr>
          <a:xfrm>
            <a:off x="5436096" y="3861048"/>
            <a:ext cx="3250704" cy="2706852"/>
          </a:xfrm>
        </p:spPr>
        <p:txBody>
          <a:bodyPr>
            <a:normAutofit/>
          </a:bodyPr>
          <a:lstStyle/>
          <a:p>
            <a:pPr marL="0" indent="0">
              <a:buNone/>
            </a:pPr>
            <a:r>
              <a:rPr lang="en-GB" dirty="0" smtClean="0"/>
              <a:t>Show the equipment used in Blakemore and Cooper’s study in </a:t>
            </a:r>
            <a:r>
              <a:rPr lang="en-GB" dirty="0" err="1" smtClean="0"/>
              <a:t>PlayDoh</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6063737" y="22799"/>
            <a:ext cx="2423756" cy="368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images-na.ssl-images-amazon.com/images/I/81JtJhkDrp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9384"/>
            <a:ext cx="5080620" cy="508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78320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Tactile Task</a:t>
            </a:r>
            <a:endParaRPr lang="en" sz="2800" dirty="0"/>
          </a:p>
        </p:txBody>
      </p:sp>
      <p:sp>
        <p:nvSpPr>
          <p:cNvPr id="2" name="Text Placeholder 1"/>
          <p:cNvSpPr>
            <a:spLocks noGrp="1"/>
          </p:cNvSpPr>
          <p:nvPr>
            <p:ph type="body" idx="1"/>
          </p:nvPr>
        </p:nvSpPr>
        <p:spPr>
          <a:xfrm>
            <a:off x="5436096" y="3861048"/>
            <a:ext cx="3250704" cy="2706852"/>
          </a:xfrm>
        </p:spPr>
        <p:txBody>
          <a:bodyPr>
            <a:normAutofit/>
          </a:bodyPr>
          <a:lstStyle/>
          <a:p>
            <a:pPr marL="0" indent="0">
              <a:buNone/>
            </a:pPr>
            <a:r>
              <a:rPr lang="en-GB" dirty="0" smtClean="0"/>
              <a:t>Show the equipment used in Sperry’s study in </a:t>
            </a:r>
            <a:r>
              <a:rPr lang="en-GB" dirty="0" err="1" smtClean="0"/>
              <a:t>PlayDoh</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6063737" y="22799"/>
            <a:ext cx="2423756" cy="368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images-na.ssl-images-amazon.com/images/I/81JtJhkDrp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9384"/>
            <a:ext cx="5080620" cy="508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292921"/>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Tactile Task</a:t>
            </a:r>
            <a:endParaRPr lang="en" sz="2800" dirty="0"/>
          </a:p>
        </p:txBody>
      </p:sp>
      <p:sp>
        <p:nvSpPr>
          <p:cNvPr id="2" name="Text Placeholder 1"/>
          <p:cNvSpPr>
            <a:spLocks noGrp="1"/>
          </p:cNvSpPr>
          <p:nvPr>
            <p:ph type="body" idx="1"/>
          </p:nvPr>
        </p:nvSpPr>
        <p:spPr>
          <a:xfrm>
            <a:off x="5436096" y="3861048"/>
            <a:ext cx="3250704" cy="2706852"/>
          </a:xfrm>
        </p:spPr>
        <p:txBody>
          <a:bodyPr>
            <a:normAutofit/>
          </a:bodyPr>
          <a:lstStyle/>
          <a:p>
            <a:pPr marL="0" indent="0">
              <a:buNone/>
            </a:pPr>
            <a:r>
              <a:rPr lang="en-GB" dirty="0" smtClean="0"/>
              <a:t>Show the equipment used in Milgram’s study in </a:t>
            </a:r>
            <a:r>
              <a:rPr lang="en-GB" dirty="0" err="1" smtClean="0"/>
              <a:t>PlayDoh</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125" t="22656" r="15039" b="12761"/>
          <a:stretch/>
        </p:blipFill>
        <p:spPr bwMode="auto">
          <a:xfrm rot="21220827">
            <a:off x="6063737" y="22799"/>
            <a:ext cx="2423756" cy="368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images-na.ssl-images-amazon.com/images/I/81JtJhkDrp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69384"/>
            <a:ext cx="5080620" cy="508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9873"/>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On your whiteboard</a:t>
            </a:r>
            <a:endParaRPr lang="en" sz="2800" dirty="0"/>
          </a:p>
        </p:txBody>
      </p:sp>
      <p:sp>
        <p:nvSpPr>
          <p:cNvPr id="225" name="Shape 225"/>
          <p:cNvSpPr txBox="1">
            <a:spLocks noGrp="1"/>
          </p:cNvSpPr>
          <p:nvPr>
            <p:ph type="body" idx="1"/>
          </p:nvPr>
        </p:nvSpPr>
        <p:spPr>
          <a:xfrm>
            <a:off x="0" y="548680"/>
            <a:ext cx="795637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3600" dirty="0" smtClean="0"/>
              <a:t>Name a study which shows the nature side of the nature – nurture debate</a:t>
            </a:r>
          </a:p>
          <a:p>
            <a:pPr marL="0" indent="0">
              <a:buNone/>
            </a:pPr>
            <a:r>
              <a:rPr lang="en-GB" sz="3600" i="1" dirty="0" smtClean="0"/>
              <a:t>What is a weakness of taking this side?</a:t>
            </a:r>
          </a:p>
          <a:p>
            <a:pPr marL="0" indent="0">
              <a:buNone/>
            </a:pPr>
            <a:r>
              <a:rPr lang="en-GB" sz="3600" dirty="0"/>
              <a:t>Name a study which shows the </a:t>
            </a:r>
            <a:r>
              <a:rPr lang="en-GB" sz="3600" dirty="0" smtClean="0"/>
              <a:t>nurture side </a:t>
            </a:r>
            <a:r>
              <a:rPr lang="en-GB" sz="3600" dirty="0"/>
              <a:t>of the nature – nurture </a:t>
            </a:r>
            <a:r>
              <a:rPr lang="en-GB" sz="3600" dirty="0" smtClean="0"/>
              <a:t>debate</a:t>
            </a:r>
          </a:p>
          <a:p>
            <a:pPr marL="0" indent="0">
              <a:buNone/>
            </a:pPr>
            <a:r>
              <a:rPr lang="en-GB" sz="3600" i="1" dirty="0" smtClean="0"/>
              <a:t>What is a weakness of taking this side?</a:t>
            </a:r>
          </a:p>
          <a:p>
            <a:pPr marL="0" indent="0">
              <a:buNone/>
            </a:pPr>
            <a:r>
              <a:rPr lang="en-GB" sz="3600" dirty="0" smtClean="0"/>
              <a:t>Name a study which shows an </a:t>
            </a:r>
            <a:r>
              <a:rPr lang="en-GB" sz="3600" dirty="0" err="1" smtClean="0"/>
              <a:t>interactionist</a:t>
            </a:r>
            <a:r>
              <a:rPr lang="en-GB" sz="3600" dirty="0" smtClean="0"/>
              <a:t> approach</a:t>
            </a:r>
            <a:endParaRPr lang="en-GB" sz="3600" dirty="0"/>
          </a:p>
        </p:txBody>
      </p:sp>
      <p:pic>
        <p:nvPicPr>
          <p:cNvPr id="11266" name="Picture 2" descr="http://psychrod.com/wp-content/uploads/2015/01/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988840"/>
            <a:ext cx="2084798" cy="14127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evagora\AppData\Local\Microsoft\Windows\Temporary Internet Files\Content.IE5\HS5AWRH2\mini-white-boar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75" y="4869160"/>
            <a:ext cx="1988840"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7879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 calcmode="lin" valueType="num">
                                      <p:cBhvr additive="base">
                                        <p:cTn id="7" dur="500" fill="hold"/>
                                        <p:tgtEl>
                                          <p:spTgt spid="2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
                                            <p:txEl>
                                              <p:pRg st="1" end="1"/>
                                            </p:txEl>
                                          </p:spTgt>
                                        </p:tgtEl>
                                        <p:attrNameLst>
                                          <p:attrName>style.visibility</p:attrName>
                                        </p:attrNameLst>
                                      </p:cBhvr>
                                      <p:to>
                                        <p:strVal val="visible"/>
                                      </p:to>
                                    </p:set>
                                    <p:anim calcmode="lin" valueType="num">
                                      <p:cBhvr additive="base">
                                        <p:cTn id="13" dur="500" fill="hold"/>
                                        <p:tgtEl>
                                          <p:spTgt spid="2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
                                            <p:txEl>
                                              <p:pRg st="2" end="2"/>
                                            </p:txEl>
                                          </p:spTgt>
                                        </p:tgtEl>
                                        <p:attrNameLst>
                                          <p:attrName>style.visibility</p:attrName>
                                        </p:attrNameLst>
                                      </p:cBhvr>
                                      <p:to>
                                        <p:strVal val="visible"/>
                                      </p:to>
                                    </p:set>
                                    <p:anim calcmode="lin" valueType="num">
                                      <p:cBhvr additive="base">
                                        <p:cTn id="19" dur="500" fill="hold"/>
                                        <p:tgtEl>
                                          <p:spTgt spid="2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
                                            <p:txEl>
                                              <p:pRg st="3" end="3"/>
                                            </p:txEl>
                                          </p:spTgt>
                                        </p:tgtEl>
                                        <p:attrNameLst>
                                          <p:attrName>style.visibility</p:attrName>
                                        </p:attrNameLst>
                                      </p:cBhvr>
                                      <p:to>
                                        <p:strVal val="visible"/>
                                      </p:to>
                                    </p:set>
                                    <p:anim calcmode="lin" valueType="num">
                                      <p:cBhvr additive="base">
                                        <p:cTn id="25" dur="500" fill="hold"/>
                                        <p:tgtEl>
                                          <p:spTgt spid="22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
                                            <p:txEl>
                                              <p:pRg st="4" end="4"/>
                                            </p:txEl>
                                          </p:spTgt>
                                        </p:tgtEl>
                                        <p:attrNameLst>
                                          <p:attrName>style.visibility</p:attrName>
                                        </p:attrNameLst>
                                      </p:cBhvr>
                                      <p:to>
                                        <p:strVal val="visible"/>
                                      </p:to>
                                    </p:set>
                                    <p:anim calcmode="lin" valueType="num">
                                      <p:cBhvr additive="base">
                                        <p:cTn id="31" dur="500" fill="hold"/>
                                        <p:tgtEl>
                                          <p:spTgt spid="22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92D050"/>
        </a:solid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On your whiteboard</a:t>
            </a:r>
            <a:endParaRPr lang="en" sz="2800" dirty="0"/>
          </a:p>
        </p:txBody>
      </p:sp>
      <p:sp>
        <p:nvSpPr>
          <p:cNvPr id="225" name="Shape 225"/>
          <p:cNvSpPr txBox="1">
            <a:spLocks noGrp="1"/>
          </p:cNvSpPr>
          <p:nvPr>
            <p:ph type="body" idx="1"/>
          </p:nvPr>
        </p:nvSpPr>
        <p:spPr>
          <a:xfrm>
            <a:off x="7459" y="517352"/>
            <a:ext cx="6508757"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4000" dirty="0" smtClean="0"/>
              <a:t>Name 4 features of a science</a:t>
            </a:r>
          </a:p>
          <a:p>
            <a:pPr marL="0" indent="0">
              <a:buNone/>
            </a:pPr>
            <a:r>
              <a:rPr lang="en-GB" sz="4000" i="1" dirty="0" smtClean="0"/>
              <a:t>Name an AREA / PERSPECTIVE which shows that Psychology IS a science?</a:t>
            </a:r>
          </a:p>
          <a:p>
            <a:pPr marL="0" indent="0">
              <a:buNone/>
            </a:pPr>
            <a:r>
              <a:rPr lang="en-GB" sz="4000" dirty="0"/>
              <a:t>Name a study which shows </a:t>
            </a:r>
            <a:r>
              <a:rPr lang="en-GB" sz="4000" dirty="0" smtClean="0"/>
              <a:t>that Psychology IS NOT a science</a:t>
            </a:r>
            <a:endParaRPr lang="en" sz="2400" dirty="0"/>
          </a:p>
        </p:txBody>
      </p:sp>
      <p:pic>
        <p:nvPicPr>
          <p:cNvPr id="2051" name="Picture 3" descr="C:\Users\vevagora\AppData\Local\Microsoft\Windows\Temporary Internet Files\Content.IE5\HS5AWRH2\mini-white-boar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608949"/>
            <a:ext cx="2249051" cy="2249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mage.slidesharecdn.com/lecture1psychologyasascience-131016020936-phpapp02/95/lecture-1-psychology-as-a-science-5-638.jpg?cb=13818894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808706"/>
            <a:ext cx="2172073" cy="163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326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 calcmode="lin" valueType="num">
                                      <p:cBhvr additive="base">
                                        <p:cTn id="7" dur="500" fill="hold"/>
                                        <p:tgtEl>
                                          <p:spTgt spid="2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
                                            <p:txEl>
                                              <p:pRg st="1" end="1"/>
                                            </p:txEl>
                                          </p:spTgt>
                                        </p:tgtEl>
                                        <p:attrNameLst>
                                          <p:attrName>style.visibility</p:attrName>
                                        </p:attrNameLst>
                                      </p:cBhvr>
                                      <p:to>
                                        <p:strVal val="visible"/>
                                      </p:to>
                                    </p:set>
                                    <p:anim calcmode="lin" valueType="num">
                                      <p:cBhvr additive="base">
                                        <p:cTn id="13" dur="500" fill="hold"/>
                                        <p:tgtEl>
                                          <p:spTgt spid="2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
                                            <p:txEl>
                                              <p:pRg st="2" end="2"/>
                                            </p:txEl>
                                          </p:spTgt>
                                        </p:tgtEl>
                                        <p:attrNameLst>
                                          <p:attrName>style.visibility</p:attrName>
                                        </p:attrNameLst>
                                      </p:cBhvr>
                                      <p:to>
                                        <p:strVal val="visible"/>
                                      </p:to>
                                    </p:set>
                                    <p:anim calcmode="lin" valueType="num">
                                      <p:cBhvr additive="base">
                                        <p:cTn id="19" dur="500" fill="hold"/>
                                        <p:tgtEl>
                                          <p:spTgt spid="22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Ethics</a:t>
            </a:r>
            <a:endParaRPr lang="en" sz="2800" dirty="0"/>
          </a:p>
        </p:txBody>
      </p:sp>
      <p:sp>
        <p:nvSpPr>
          <p:cNvPr id="225" name="Shape 225"/>
          <p:cNvSpPr txBox="1">
            <a:spLocks noGrp="1"/>
          </p:cNvSpPr>
          <p:nvPr>
            <p:ph type="body" idx="1"/>
          </p:nvPr>
        </p:nvSpPr>
        <p:spPr>
          <a:xfrm>
            <a:off x="0" y="548680"/>
            <a:ext cx="9144000"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3600" dirty="0"/>
              <a:t>The key guidelines are: </a:t>
            </a:r>
            <a:endParaRPr lang="en-GB" sz="3600" dirty="0" smtClean="0"/>
          </a:p>
          <a:p>
            <a:pPr marL="0" indent="0">
              <a:buNone/>
            </a:pPr>
            <a:endParaRPr lang="en-GB" sz="3600" dirty="0"/>
          </a:p>
          <a:p>
            <a:pPr marL="0" indent="0">
              <a:buNone/>
            </a:pPr>
            <a:endParaRPr lang="en-GB" sz="3600" dirty="0" smtClean="0"/>
          </a:p>
          <a:p>
            <a:pPr marL="0" indent="0">
              <a:buNone/>
            </a:pPr>
            <a:endParaRPr lang="en-GB" sz="3600" dirty="0" smtClean="0"/>
          </a:p>
          <a:p>
            <a:r>
              <a:rPr lang="en-GB" sz="3600" dirty="0" smtClean="0"/>
              <a:t>use </a:t>
            </a:r>
            <a:r>
              <a:rPr lang="en-GB" sz="3600" dirty="0"/>
              <a:t>as few animals as possible; </a:t>
            </a:r>
            <a:endParaRPr lang="en-GB" sz="3600" dirty="0" smtClean="0"/>
          </a:p>
          <a:p>
            <a:r>
              <a:rPr lang="en-GB" sz="3600" dirty="0" smtClean="0"/>
              <a:t>inflict </a:t>
            </a:r>
            <a:r>
              <a:rPr lang="en-GB" sz="3600" dirty="0"/>
              <a:t>as little pain or distress as possible; </a:t>
            </a:r>
            <a:endParaRPr lang="en-GB" sz="3600" dirty="0" smtClean="0"/>
          </a:p>
          <a:p>
            <a:r>
              <a:rPr lang="en-GB" sz="3600" dirty="0" smtClean="0"/>
              <a:t>only </a:t>
            </a:r>
            <a:r>
              <a:rPr lang="en-GB" sz="3600" dirty="0"/>
              <a:t>use animals when alternatives (e.g. tissue samples) could </a:t>
            </a:r>
            <a:r>
              <a:rPr lang="en-GB" sz="3600" dirty="0" smtClean="0"/>
              <a:t>not be </a:t>
            </a:r>
            <a:r>
              <a:rPr lang="en-GB" sz="3600" dirty="0"/>
              <a:t>used; </a:t>
            </a:r>
            <a:endParaRPr lang="en-GB" sz="3600" dirty="0" smtClean="0"/>
          </a:p>
          <a:p>
            <a:r>
              <a:rPr lang="en-GB" sz="3600" dirty="0" smtClean="0"/>
              <a:t>use </a:t>
            </a:r>
            <a:r>
              <a:rPr lang="en-GB" sz="3600" dirty="0"/>
              <a:t>a species as </a:t>
            </a:r>
            <a:r>
              <a:rPr lang="en-GB" sz="3600" dirty="0" smtClean="0"/>
              <a:t>undeveloped and </a:t>
            </a:r>
            <a:r>
              <a:rPr lang="en-GB" sz="3600" dirty="0"/>
              <a:t>less likely to suffer as possible (e.g. don’t use a mouse where you could use a locust.)</a:t>
            </a:r>
          </a:p>
          <a:p>
            <a:endParaRPr lang="en-GB" sz="2000" dirty="0"/>
          </a:p>
        </p:txBody>
      </p:sp>
      <p:pic>
        <p:nvPicPr>
          <p:cNvPr id="8194" name="Picture 2" descr="http://www.psychologywizard.net/uploads/2/6/6/4/26640833/7298445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143" y="19422"/>
            <a:ext cx="3487369" cy="261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88911"/>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Ethics</a:t>
            </a:r>
            <a:endParaRPr lang="en" sz="2800" dirty="0"/>
          </a:p>
        </p:txBody>
      </p:sp>
      <p:sp>
        <p:nvSpPr>
          <p:cNvPr id="225" name="Shape 225"/>
          <p:cNvSpPr txBox="1">
            <a:spLocks noGrp="1"/>
          </p:cNvSpPr>
          <p:nvPr>
            <p:ph type="body" idx="1"/>
          </p:nvPr>
        </p:nvSpPr>
        <p:spPr>
          <a:xfrm>
            <a:off x="1" y="548680"/>
            <a:ext cx="507605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2800" dirty="0"/>
              <a:t>The key guidelines are: </a:t>
            </a:r>
            <a:endParaRPr lang="en-GB" sz="2800" dirty="0" smtClean="0"/>
          </a:p>
          <a:p>
            <a:r>
              <a:rPr lang="en-GB" sz="2800" dirty="0" smtClean="0"/>
              <a:t>use </a:t>
            </a:r>
            <a:r>
              <a:rPr lang="en-GB" sz="2800" dirty="0"/>
              <a:t>as few animals as possible; </a:t>
            </a:r>
            <a:endParaRPr lang="en-GB" sz="2800" dirty="0" smtClean="0"/>
          </a:p>
          <a:p>
            <a:r>
              <a:rPr lang="en-GB" sz="2800" dirty="0" smtClean="0"/>
              <a:t>inflict </a:t>
            </a:r>
            <a:r>
              <a:rPr lang="en-GB" sz="2800" dirty="0"/>
              <a:t>as little pain or distress as possible; </a:t>
            </a:r>
            <a:endParaRPr lang="en-GB" sz="2800" dirty="0" smtClean="0"/>
          </a:p>
          <a:p>
            <a:r>
              <a:rPr lang="en-GB" sz="2800" dirty="0" smtClean="0"/>
              <a:t>only </a:t>
            </a:r>
            <a:r>
              <a:rPr lang="en-GB" sz="2800" dirty="0"/>
              <a:t>use animals when alternatives (e.g. tissue samples) could </a:t>
            </a:r>
            <a:r>
              <a:rPr lang="en-GB" sz="2800" dirty="0" smtClean="0"/>
              <a:t>not be </a:t>
            </a:r>
            <a:r>
              <a:rPr lang="en-GB" sz="2800" dirty="0"/>
              <a:t>used; </a:t>
            </a:r>
            <a:endParaRPr lang="en-GB" sz="2800" dirty="0" smtClean="0"/>
          </a:p>
          <a:p>
            <a:r>
              <a:rPr lang="en-GB" sz="2800" dirty="0" smtClean="0"/>
              <a:t>use </a:t>
            </a:r>
            <a:r>
              <a:rPr lang="en-GB" sz="2800" dirty="0"/>
              <a:t>a species as </a:t>
            </a:r>
            <a:r>
              <a:rPr lang="en-GB" sz="2800" dirty="0" smtClean="0"/>
              <a:t>undeveloped and </a:t>
            </a:r>
            <a:r>
              <a:rPr lang="en-GB" sz="2800" dirty="0"/>
              <a:t>less likely to suffer as possible (e.g. don’t use a mouse where you could use a locust.)</a:t>
            </a:r>
          </a:p>
          <a:p>
            <a:endParaRPr lang="en-GB" sz="1400" dirty="0"/>
          </a:p>
        </p:txBody>
      </p:sp>
      <p:pic>
        <p:nvPicPr>
          <p:cNvPr id="8194" name="Picture 2" descr="http://www.psychologywizard.net/uploads/2/6/6/4/26640833/7298445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143" y="19422"/>
            <a:ext cx="3487369" cy="261826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333" t="16297" r="20313" b="15370"/>
          <a:stretch/>
        </p:blipFill>
        <p:spPr bwMode="auto">
          <a:xfrm rot="20041343">
            <a:off x="5891892" y="2988760"/>
            <a:ext cx="2484721" cy="362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88221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611560" y="0"/>
            <a:ext cx="7772400" cy="1772816"/>
          </a:xfrm>
          <a:prstGeom prst="rect">
            <a:avLst/>
          </a:prstGeom>
          <a:ln w="9525" cap="flat">
            <a:noFill/>
            <a:prstDash val="solid"/>
            <a:round/>
            <a:headEnd type="none" w="med" len="med"/>
            <a:tailEnd type="none" w="med" len="med"/>
          </a:ln>
        </p:spPr>
        <p:txBody>
          <a:bodyPr lIns="91425" tIns="91425" rIns="91425" bIns="91425" anchor="ctr" anchorCtr="0">
            <a:noAutofit/>
          </a:bodyPr>
          <a:lstStyle/>
          <a:p>
            <a:r>
              <a:rPr lang="en-GB" sz="3600" b="1" dirty="0"/>
              <a:t>Blakemore and Cooper (1970</a:t>
            </a:r>
            <a:r>
              <a:rPr lang="en-GB" sz="3600" b="1" dirty="0" smtClean="0"/>
              <a:t>)</a:t>
            </a:r>
            <a:r>
              <a:rPr lang="en-GB" sz="3600" b="1" dirty="0"/>
              <a:t/>
            </a:r>
            <a:br>
              <a:rPr lang="en-GB" sz="3600" b="1" dirty="0"/>
            </a:br>
            <a:r>
              <a:rPr lang="en-GB" sz="3600" dirty="0"/>
              <a:t>Development of the brain </a:t>
            </a:r>
            <a:r>
              <a:rPr lang="en-GB" sz="3600" dirty="0" smtClean="0"/>
              <a:t/>
            </a:r>
            <a:br>
              <a:rPr lang="en-GB" sz="3600" dirty="0" smtClean="0"/>
            </a:br>
            <a:r>
              <a:rPr lang="en-GB" sz="3600" dirty="0" smtClean="0"/>
              <a:t>depends </a:t>
            </a:r>
            <a:r>
              <a:rPr lang="en-GB" sz="3600" dirty="0"/>
              <a:t>on the visual </a:t>
            </a:r>
            <a:r>
              <a:rPr lang="en-GB" sz="3600" dirty="0" smtClean="0"/>
              <a:t>environment</a:t>
            </a:r>
            <a:endParaRPr lang="en" sz="4400" dirty="0"/>
          </a:p>
        </p:txBody>
      </p:sp>
      <p:sp>
        <p:nvSpPr>
          <p:cNvPr id="2" name="Rectangle 1"/>
          <p:cNvSpPr/>
          <p:nvPr/>
        </p:nvSpPr>
        <p:spPr>
          <a:xfrm>
            <a:off x="4908791" y="6550223"/>
            <a:ext cx="4230645" cy="307777"/>
          </a:xfrm>
          <a:prstGeom prst="rect">
            <a:avLst/>
          </a:prstGeom>
        </p:spPr>
        <p:txBody>
          <a:bodyPr wrap="none">
            <a:spAutoFit/>
          </a:bodyPr>
          <a:lstStyle/>
          <a:p>
            <a:r>
              <a:rPr lang="en-GB" dirty="0">
                <a:hlinkClick r:id="rId3"/>
              </a:rPr>
              <a:t>https://</a:t>
            </a:r>
            <a:r>
              <a:rPr lang="en-GB" dirty="0" smtClean="0">
                <a:hlinkClick r:id="rId3"/>
              </a:rPr>
              <a:t>www.youtube.com/watch?v=QzkMo45pcUo</a:t>
            </a:r>
            <a:r>
              <a:rPr lang="en-GB" dirty="0" smtClean="0"/>
              <a:t> </a:t>
            </a:r>
            <a:endParaRPr lang="en-GB" dirty="0"/>
          </a:p>
        </p:txBody>
      </p:sp>
      <p:sp>
        <p:nvSpPr>
          <p:cNvPr id="4" name="Shape 224"/>
          <p:cNvSpPr txBox="1">
            <a:spLocks/>
          </p:cNvSpPr>
          <p:nvPr/>
        </p:nvSpPr>
        <p:spPr>
          <a:xfrm>
            <a:off x="0" y="1988839"/>
            <a:ext cx="4355976" cy="4561383"/>
          </a:xfrm>
          <a:prstGeom prst="rect">
            <a:avLst/>
          </a:prstGeom>
          <a:noFill/>
          <a:ln w="9525" cap="flat">
            <a:noFill/>
            <a:prstDash val="solid"/>
            <a:round/>
            <a:headEnd type="none" w="med" len="med"/>
            <a:tailEnd type="none" w="med" len="med"/>
          </a:ln>
        </p:spPr>
        <p:txBody>
          <a:bodyPr vert="horz" lIns="91425" tIns="91425" rIns="91425" bIns="91425" rtlCol="0" anchor="b" anchorCtr="0">
            <a:no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lgn="l"/>
            <a:r>
              <a:rPr lang="en-GB" sz="2800" b="1" u="sng" dirty="0" smtClean="0"/>
              <a:t>Learning Objectives</a:t>
            </a:r>
          </a:p>
          <a:p>
            <a:pPr marL="514350" indent="-514350" algn="l">
              <a:buAutoNum type="arabicPeriod"/>
            </a:pPr>
            <a:r>
              <a:rPr lang="en-GB" sz="2800" dirty="0" smtClean="0"/>
              <a:t>To understand the procedure of Blakemore and Cooper’s study</a:t>
            </a:r>
          </a:p>
          <a:p>
            <a:pPr marL="514350" indent="-514350" algn="l">
              <a:buAutoNum type="arabicPeriod"/>
            </a:pPr>
            <a:r>
              <a:rPr lang="en-GB" sz="2800" dirty="0" smtClean="0"/>
              <a:t>To evaluate the study </a:t>
            </a:r>
          </a:p>
          <a:p>
            <a:pPr marL="514350" indent="-514350" algn="l">
              <a:buAutoNum type="arabicPeriod"/>
            </a:pPr>
            <a:r>
              <a:rPr lang="en-GB" sz="2800" dirty="0" smtClean="0"/>
              <a:t>To consider whether the environment can influence brain structure</a:t>
            </a:r>
            <a:endParaRPr lang="en" sz="2800" dirty="0"/>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437" t="20391" r="20626" b="20556"/>
          <a:stretch/>
        </p:blipFill>
        <p:spPr bwMode="auto">
          <a:xfrm rot="460341">
            <a:off x="5285312" y="2362473"/>
            <a:ext cx="2582864" cy="330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190345"/>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p:txBody>
          <a:bodyPr/>
          <a:lstStyle/>
          <a:p>
            <a:endParaRPr lang="en-GB"/>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211" t="22135" r="15625" b="14062"/>
          <a:stretch/>
        </p:blipFill>
        <p:spPr bwMode="auto">
          <a:xfrm rot="21321545">
            <a:off x="874845" y="1045642"/>
            <a:ext cx="7147719" cy="5017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699997"/>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019220"/>
          </a:xfrm>
        </p:spPr>
        <p:txBody>
          <a:bodyPr>
            <a:normAutofit/>
          </a:bodyPr>
          <a:lstStyle/>
          <a:p>
            <a:pPr marL="0" indent="0">
              <a:buNone/>
            </a:pPr>
            <a:r>
              <a:rPr lang="en-GB" sz="3600" b="1" dirty="0" smtClean="0"/>
              <a:t>Did </a:t>
            </a:r>
            <a:r>
              <a:rPr lang="en-GB" sz="3600" b="1" dirty="0"/>
              <a:t>Blakemore and Cooper use as few animals as possible?</a:t>
            </a:r>
            <a:endParaRPr lang="en-GB" sz="3600" dirty="0"/>
          </a:p>
          <a:p>
            <a:pPr marL="0" indent="0">
              <a:buNone/>
            </a:pPr>
            <a:r>
              <a:rPr lang="en-GB" sz="3600" dirty="0" smtClean="0"/>
              <a:t>Yes</a:t>
            </a:r>
            <a:r>
              <a:rPr lang="en-GB" sz="3600" dirty="0"/>
              <a:t>, at least in their measuring of the individual’s neurone responses which was an invasive procedure, only one kitten from each condition was used.  </a:t>
            </a:r>
          </a:p>
          <a:p>
            <a:pPr marL="0" indent="0">
              <a:buNone/>
            </a:pPr>
            <a:endParaRPr lang="en-GB" sz="3600" b="1" dirty="0" smtClean="0"/>
          </a:p>
          <a:p>
            <a:pPr marL="0" indent="0">
              <a:buNone/>
            </a:pPr>
            <a:r>
              <a:rPr lang="en-GB" sz="3600" b="1" dirty="0" smtClean="0"/>
              <a:t>Where </a:t>
            </a:r>
            <a:r>
              <a:rPr lang="en-GB" sz="3600" b="1" dirty="0"/>
              <a:t>there alternatives to using animals at all?</a:t>
            </a:r>
            <a:endParaRPr lang="en-GB" sz="3600" dirty="0"/>
          </a:p>
          <a:p>
            <a:pPr marL="0" indent="0">
              <a:buNone/>
            </a:pPr>
            <a:r>
              <a:rPr lang="en-GB" sz="3600" dirty="0"/>
              <a:t>Not if the study was to be done</a:t>
            </a:r>
            <a:r>
              <a:rPr lang="en-GB" sz="3600" dirty="0" smtClean="0"/>
              <a:t>.</a:t>
            </a:r>
            <a:endParaRPr lang="en-GB" dirty="0"/>
          </a:p>
        </p:txBody>
      </p:sp>
    </p:spTree>
    <p:extLst>
      <p:ext uri="{BB962C8B-B14F-4D97-AF65-F5344CB8AC3E}">
        <p14:creationId xmlns:p14="http://schemas.microsoft.com/office/powerpoint/2010/main" val="3065359387"/>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019220"/>
          </a:xfrm>
        </p:spPr>
        <p:txBody>
          <a:bodyPr>
            <a:normAutofit/>
          </a:bodyPr>
          <a:lstStyle/>
          <a:p>
            <a:pPr marL="0" indent="0">
              <a:buNone/>
            </a:pPr>
            <a:r>
              <a:rPr lang="en-GB" sz="3600" b="1" dirty="0" smtClean="0"/>
              <a:t>Was </a:t>
            </a:r>
            <a:r>
              <a:rPr lang="en-GB" sz="3600" b="1" dirty="0"/>
              <a:t>the species as ‘low’ as possible </a:t>
            </a:r>
            <a:r>
              <a:rPr lang="en-GB" sz="3600" b="1" dirty="0" smtClean="0"/>
              <a:t>&amp; less </a:t>
            </a:r>
            <a:r>
              <a:rPr lang="en-GB" sz="3600" b="1" dirty="0"/>
              <a:t>likely to suffer?</a:t>
            </a:r>
            <a:endParaRPr lang="en-GB" sz="3600" dirty="0"/>
          </a:p>
          <a:p>
            <a:r>
              <a:rPr lang="en-GB" sz="3600" dirty="0"/>
              <a:t>Kittens are less likely to suffer than primates, so that’s a good thing</a:t>
            </a:r>
          </a:p>
          <a:p>
            <a:r>
              <a:rPr lang="en-GB" sz="3600" dirty="0"/>
              <a:t>A mammal really needed to be used in this study for it to be </a:t>
            </a:r>
            <a:r>
              <a:rPr lang="en-GB" sz="3600" dirty="0" err="1"/>
              <a:t>generalisable</a:t>
            </a:r>
            <a:r>
              <a:rPr lang="en-GB" sz="3600" dirty="0"/>
              <a:t>.</a:t>
            </a:r>
          </a:p>
          <a:p>
            <a:r>
              <a:rPr lang="en-GB" sz="3600" dirty="0"/>
              <a:t>Would a mouse have done as well - possibly, but perhaps its brain is too different to humans to be sure to generalise from it.</a:t>
            </a:r>
          </a:p>
          <a:p>
            <a:pPr marL="0" indent="0">
              <a:buNone/>
            </a:pPr>
            <a:endParaRPr lang="en-GB" dirty="0"/>
          </a:p>
        </p:txBody>
      </p:sp>
    </p:spTree>
    <p:extLst>
      <p:ext uri="{BB962C8B-B14F-4D97-AF65-F5344CB8AC3E}">
        <p14:creationId xmlns:p14="http://schemas.microsoft.com/office/powerpoint/2010/main" val="4140136504"/>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019220"/>
          </a:xfrm>
        </p:spPr>
        <p:txBody>
          <a:bodyPr>
            <a:normAutofit/>
          </a:bodyPr>
          <a:lstStyle/>
          <a:p>
            <a:pPr marL="0" indent="0">
              <a:buNone/>
            </a:pPr>
            <a:r>
              <a:rPr lang="en-GB" sz="3600" b="1" dirty="0" smtClean="0"/>
              <a:t>In </a:t>
            </a:r>
            <a:r>
              <a:rPr lang="en-GB" sz="3600" b="1" dirty="0"/>
              <a:t>what ways are cat brains and eyes similar to human ones? How do they differ? </a:t>
            </a:r>
            <a:endParaRPr lang="en-GB" sz="3600" dirty="0"/>
          </a:p>
          <a:p>
            <a:r>
              <a:rPr lang="en-GB" sz="3600" dirty="0"/>
              <a:t>Eyes are binocular and see in colour. Both species see clearly.</a:t>
            </a:r>
          </a:p>
          <a:p>
            <a:r>
              <a:rPr lang="en-GB" sz="3600" dirty="0"/>
              <a:t>Brains both have a visual cortex which is located in similar places.</a:t>
            </a:r>
          </a:p>
          <a:p>
            <a:endParaRPr lang="en-GB" sz="3600" dirty="0" smtClean="0"/>
          </a:p>
          <a:p>
            <a:r>
              <a:rPr lang="en-GB" sz="3600" dirty="0" smtClean="0"/>
              <a:t>Cat </a:t>
            </a:r>
            <a:r>
              <a:rPr lang="en-GB" sz="3600" dirty="0"/>
              <a:t>brains are smaller and less capable of organised thought</a:t>
            </a:r>
            <a:r>
              <a:rPr lang="en-GB" sz="3600" dirty="0" smtClean="0"/>
              <a:t>.</a:t>
            </a:r>
            <a:endParaRPr lang="en-GB" sz="3600" dirty="0"/>
          </a:p>
        </p:txBody>
      </p:sp>
    </p:spTree>
    <p:extLst>
      <p:ext uri="{BB962C8B-B14F-4D97-AF65-F5344CB8AC3E}">
        <p14:creationId xmlns:p14="http://schemas.microsoft.com/office/powerpoint/2010/main" val="2863562633"/>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019220"/>
          </a:xfrm>
        </p:spPr>
        <p:txBody>
          <a:bodyPr>
            <a:normAutofit/>
          </a:bodyPr>
          <a:lstStyle/>
          <a:p>
            <a:pPr marL="0" indent="0">
              <a:buNone/>
            </a:pPr>
            <a:r>
              <a:rPr lang="en-GB" sz="3600" b="1" dirty="0" smtClean="0"/>
              <a:t>So </a:t>
            </a:r>
            <a:r>
              <a:rPr lang="en-GB" sz="3600" b="1" dirty="0"/>
              <a:t>can we generalise the data from Blackmore and Cooper and apply to humans? </a:t>
            </a:r>
            <a:endParaRPr lang="en-GB" sz="3600" dirty="0"/>
          </a:p>
          <a:p>
            <a:pPr marL="0" indent="0">
              <a:buNone/>
            </a:pPr>
            <a:r>
              <a:rPr lang="en-GB" sz="3600" dirty="0"/>
              <a:t>The physiological differences between the cat’s brain and a human brain plus the young age of the kittens would make the data difficult to generalise, despite the minor similarities. In addition, the lack of ecological validity prevents the data being generalised to everyday situations</a:t>
            </a:r>
            <a:r>
              <a:rPr lang="en-GB" sz="3600" dirty="0" smtClean="0"/>
              <a:t>.</a:t>
            </a:r>
            <a:endParaRPr lang="en-GB" sz="3600" dirty="0"/>
          </a:p>
        </p:txBody>
      </p:sp>
    </p:spTree>
    <p:extLst>
      <p:ext uri="{BB962C8B-B14F-4D97-AF65-F5344CB8AC3E}">
        <p14:creationId xmlns:p14="http://schemas.microsoft.com/office/powerpoint/2010/main" val="2375042659"/>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019220"/>
          </a:xfrm>
        </p:spPr>
        <p:txBody>
          <a:bodyPr>
            <a:normAutofit fontScale="92500" lnSpcReduction="10000"/>
          </a:bodyPr>
          <a:lstStyle/>
          <a:p>
            <a:pPr marL="0" indent="0">
              <a:buNone/>
            </a:pPr>
            <a:r>
              <a:rPr lang="en-GB" b="1" dirty="0" smtClean="0"/>
              <a:t>What </a:t>
            </a:r>
            <a:r>
              <a:rPr lang="en-GB" b="1" dirty="0"/>
              <a:t>is validity?</a:t>
            </a:r>
            <a:endParaRPr lang="en-GB" dirty="0"/>
          </a:p>
          <a:p>
            <a:pPr marL="0" indent="0">
              <a:buNone/>
            </a:pPr>
            <a:r>
              <a:rPr lang="en-GB" dirty="0" smtClean="0"/>
              <a:t>the </a:t>
            </a:r>
            <a:r>
              <a:rPr lang="en-GB" dirty="0"/>
              <a:t>accuracy of a test’s ability to measure what it is supposed to measure.</a:t>
            </a:r>
          </a:p>
          <a:p>
            <a:pPr marL="0" indent="0">
              <a:buNone/>
            </a:pPr>
            <a:r>
              <a:rPr lang="en-GB" b="1" dirty="0"/>
              <a:t> </a:t>
            </a:r>
            <a:endParaRPr lang="en-GB" dirty="0"/>
          </a:p>
          <a:p>
            <a:pPr marL="0" indent="0">
              <a:buNone/>
            </a:pPr>
            <a:r>
              <a:rPr lang="en-GB" b="1" dirty="0" smtClean="0"/>
              <a:t>To </a:t>
            </a:r>
            <a:r>
              <a:rPr lang="en-GB" b="1" dirty="0"/>
              <a:t>what extent were the kittens’ experiences similar to those which are experienced by humans?</a:t>
            </a:r>
            <a:endParaRPr lang="en-GB" dirty="0"/>
          </a:p>
          <a:p>
            <a:pPr marL="0" indent="0">
              <a:buNone/>
            </a:pPr>
            <a:r>
              <a:rPr lang="en-GB" dirty="0"/>
              <a:t>Probably because other extraneous variables e.g. the time of the exposure to the lines, or the kittens seeing their own bodies, were controlled so we can be confident that they didn’t influence the kittens’ development and the only thing which did was the lines they saw. </a:t>
            </a:r>
            <a:r>
              <a:rPr lang="en-GB" dirty="0" smtClean="0"/>
              <a:t>Therefore </a:t>
            </a:r>
            <a:r>
              <a:rPr lang="en-GB" dirty="0"/>
              <a:t>the conclusion is valid</a:t>
            </a:r>
            <a:r>
              <a:rPr lang="en-GB" dirty="0" smtClean="0"/>
              <a:t>.</a:t>
            </a:r>
            <a:endParaRPr lang="en-GB" dirty="0"/>
          </a:p>
        </p:txBody>
      </p:sp>
    </p:spTree>
    <p:extLst>
      <p:ext uri="{BB962C8B-B14F-4D97-AF65-F5344CB8AC3E}">
        <p14:creationId xmlns:p14="http://schemas.microsoft.com/office/powerpoint/2010/main" val="262437270"/>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a:t>
            </a:r>
            <a:endParaRPr lang="en" sz="2800" dirty="0"/>
          </a:p>
        </p:txBody>
      </p:sp>
      <p:sp>
        <p:nvSpPr>
          <p:cNvPr id="2" name="Text Placeholder 1"/>
          <p:cNvSpPr>
            <a:spLocks noGrp="1"/>
          </p:cNvSpPr>
          <p:nvPr>
            <p:ph type="body" idx="1"/>
          </p:nvPr>
        </p:nvSpPr>
        <p:spPr>
          <a:xfrm>
            <a:off x="0" y="548680"/>
            <a:ext cx="9252520" cy="6019220"/>
          </a:xfrm>
        </p:spPr>
        <p:txBody>
          <a:bodyPr>
            <a:noAutofit/>
          </a:bodyPr>
          <a:lstStyle/>
          <a:p>
            <a:pPr marL="0" indent="0">
              <a:buNone/>
            </a:pPr>
            <a:r>
              <a:rPr lang="en-GB" sz="4000" b="1" dirty="0" smtClean="0"/>
              <a:t>What </a:t>
            </a:r>
            <a:r>
              <a:rPr lang="en-GB" sz="4000" b="1" dirty="0"/>
              <a:t>can be concluded about the validity of Blakemore and Cooper’s study?</a:t>
            </a:r>
            <a:endParaRPr lang="en-GB" sz="4000" dirty="0"/>
          </a:p>
          <a:p>
            <a:pPr marL="0" indent="0">
              <a:buNone/>
            </a:pPr>
            <a:r>
              <a:rPr lang="en-GB" sz="4000" dirty="0" smtClean="0"/>
              <a:t>It is not totally valid. </a:t>
            </a:r>
            <a:r>
              <a:rPr lang="en-GB" sz="4000" dirty="0"/>
              <a:t>But some visual impairments e.g. extreme astigmatism may reduce human ability to perceive the world and brain development in this case may be similarly affected. So perhaps the study has some ecological validity</a:t>
            </a:r>
            <a:r>
              <a:rPr lang="en-GB" sz="4000" dirty="0" smtClean="0"/>
              <a:t>.</a:t>
            </a:r>
            <a:endParaRPr lang="en-GB" sz="4000" dirty="0"/>
          </a:p>
        </p:txBody>
      </p:sp>
    </p:spTree>
    <p:extLst>
      <p:ext uri="{BB962C8B-B14F-4D97-AF65-F5344CB8AC3E}">
        <p14:creationId xmlns:p14="http://schemas.microsoft.com/office/powerpoint/2010/main" val="2773125666"/>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Reliability </a:t>
            </a:r>
            <a:endParaRPr lang="en" sz="2800" dirty="0"/>
          </a:p>
        </p:txBody>
      </p:sp>
      <p:sp>
        <p:nvSpPr>
          <p:cNvPr id="2" name="Text Placeholder 1"/>
          <p:cNvSpPr>
            <a:spLocks noGrp="1"/>
          </p:cNvSpPr>
          <p:nvPr>
            <p:ph type="body" idx="1"/>
          </p:nvPr>
        </p:nvSpPr>
        <p:spPr>
          <a:xfrm>
            <a:off x="0" y="548680"/>
            <a:ext cx="9252520" cy="6019220"/>
          </a:xfrm>
        </p:spPr>
        <p:txBody>
          <a:bodyPr>
            <a:normAutofit/>
          </a:bodyPr>
          <a:lstStyle/>
          <a:p>
            <a:pPr marL="0" indent="0">
              <a:buNone/>
            </a:pPr>
            <a:r>
              <a:rPr lang="en-GB" sz="4400" b="1" dirty="0" smtClean="0"/>
              <a:t>What </a:t>
            </a:r>
            <a:r>
              <a:rPr lang="en-GB" sz="4400" b="1" dirty="0"/>
              <a:t>does a study need to be reliable?</a:t>
            </a:r>
            <a:endParaRPr lang="en-GB" sz="4400" dirty="0"/>
          </a:p>
          <a:p>
            <a:pPr marL="0" indent="0">
              <a:buNone/>
            </a:pPr>
            <a:r>
              <a:rPr lang="en-GB" sz="4400" dirty="0"/>
              <a:t>It needs to be replicated to achieve the same results. This requires a standardised procedure which could be repeated and have the same effect on the next sample</a:t>
            </a:r>
            <a:r>
              <a:rPr lang="en-GB" sz="4400" dirty="0" smtClean="0"/>
              <a:t>.</a:t>
            </a:r>
            <a:endParaRPr lang="en-GB" sz="4400" dirty="0"/>
          </a:p>
        </p:txBody>
      </p:sp>
    </p:spTree>
    <p:extLst>
      <p:ext uri="{BB962C8B-B14F-4D97-AF65-F5344CB8AC3E}">
        <p14:creationId xmlns:p14="http://schemas.microsoft.com/office/powerpoint/2010/main" val="828995021"/>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Reliability </a:t>
            </a:r>
            <a:endParaRPr lang="en" sz="2800" dirty="0"/>
          </a:p>
        </p:txBody>
      </p:sp>
      <p:sp>
        <p:nvSpPr>
          <p:cNvPr id="2" name="Text Placeholder 1"/>
          <p:cNvSpPr>
            <a:spLocks noGrp="1"/>
          </p:cNvSpPr>
          <p:nvPr>
            <p:ph type="body" idx="1"/>
          </p:nvPr>
        </p:nvSpPr>
        <p:spPr>
          <a:xfrm>
            <a:off x="0" y="548680"/>
            <a:ext cx="9252520" cy="6019220"/>
          </a:xfrm>
        </p:spPr>
        <p:txBody>
          <a:bodyPr>
            <a:normAutofit/>
          </a:bodyPr>
          <a:lstStyle/>
          <a:p>
            <a:pPr marL="0" indent="0">
              <a:buNone/>
            </a:pPr>
            <a:r>
              <a:rPr lang="en-GB" sz="4400" b="1" dirty="0" smtClean="0"/>
              <a:t>Was </a:t>
            </a:r>
            <a:r>
              <a:rPr lang="en-GB" sz="4400" b="1" dirty="0"/>
              <a:t>Blakemore and Cooper’s procedure replicable? Give an example of something they did which could be repeated.</a:t>
            </a:r>
            <a:endParaRPr lang="en-GB" sz="4400" dirty="0"/>
          </a:p>
          <a:p>
            <a:pPr marL="0" indent="0">
              <a:buNone/>
            </a:pPr>
            <a:r>
              <a:rPr lang="en-GB" sz="4400" dirty="0"/>
              <a:t>E.g. keeping the kittens in the exact same size visual display apparatus</a:t>
            </a:r>
            <a:r>
              <a:rPr lang="en-GB" sz="4400" dirty="0" smtClean="0"/>
              <a:t>.</a:t>
            </a:r>
            <a:endParaRPr lang="en-GB" sz="4400" dirty="0"/>
          </a:p>
        </p:txBody>
      </p:sp>
    </p:spTree>
    <p:extLst>
      <p:ext uri="{BB962C8B-B14F-4D97-AF65-F5344CB8AC3E}">
        <p14:creationId xmlns:p14="http://schemas.microsoft.com/office/powerpoint/2010/main" val="562933574"/>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Reliability </a:t>
            </a:r>
            <a:endParaRPr lang="en" sz="2800" dirty="0"/>
          </a:p>
        </p:txBody>
      </p:sp>
      <p:sp>
        <p:nvSpPr>
          <p:cNvPr id="2" name="Text Placeholder 1"/>
          <p:cNvSpPr>
            <a:spLocks noGrp="1"/>
          </p:cNvSpPr>
          <p:nvPr>
            <p:ph type="body" idx="1"/>
          </p:nvPr>
        </p:nvSpPr>
        <p:spPr>
          <a:xfrm>
            <a:off x="0" y="548680"/>
            <a:ext cx="9252520" cy="6019220"/>
          </a:xfrm>
        </p:spPr>
        <p:txBody>
          <a:bodyPr>
            <a:normAutofit/>
          </a:bodyPr>
          <a:lstStyle/>
          <a:p>
            <a:pPr marL="0" indent="0">
              <a:buNone/>
            </a:pPr>
            <a:r>
              <a:rPr lang="en-GB" sz="4400" b="1" dirty="0" smtClean="0"/>
              <a:t>With </a:t>
            </a:r>
            <a:r>
              <a:rPr lang="en-GB" sz="4400" b="1" dirty="0"/>
              <a:t>the high levels of control is it likely that the study, if repeated, would have the same results? What can we conclude here about the reliability of the study?</a:t>
            </a:r>
            <a:endParaRPr lang="en-GB" sz="4400" dirty="0"/>
          </a:p>
          <a:p>
            <a:pPr marL="0" indent="0">
              <a:buNone/>
            </a:pPr>
            <a:r>
              <a:rPr lang="en-GB" sz="4400" dirty="0"/>
              <a:t>Yes. It was reliable and consistency of results suggests reliability</a:t>
            </a:r>
            <a:r>
              <a:rPr lang="en-GB" sz="4400" dirty="0" smtClean="0"/>
              <a:t>.</a:t>
            </a:r>
            <a:endParaRPr lang="en-GB" sz="4400" dirty="0"/>
          </a:p>
        </p:txBody>
      </p:sp>
    </p:spTree>
    <p:extLst>
      <p:ext uri="{BB962C8B-B14F-4D97-AF65-F5344CB8AC3E}">
        <p14:creationId xmlns:p14="http://schemas.microsoft.com/office/powerpoint/2010/main" val="356499261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4" name="Shape 224"/>
          <p:cNvSpPr txBox="1">
            <a:spLocks/>
          </p:cNvSpPr>
          <p:nvPr/>
        </p:nvSpPr>
        <p:spPr>
          <a:xfrm>
            <a:off x="0" y="1988839"/>
            <a:ext cx="9144000" cy="4561383"/>
          </a:xfrm>
          <a:prstGeom prst="rect">
            <a:avLst/>
          </a:prstGeom>
          <a:noFill/>
          <a:ln w="9525" cap="flat">
            <a:noFill/>
            <a:prstDash val="solid"/>
            <a:round/>
            <a:headEnd type="none" w="med" len="med"/>
            <a:tailEnd type="none" w="med" len="med"/>
          </a:ln>
        </p:spPr>
        <p:txBody>
          <a:bodyPr vert="horz" lIns="91425" tIns="91425" rIns="91425" bIns="91425" rtlCol="0" anchor="b" anchorCtr="0">
            <a:no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lgn="l"/>
            <a:r>
              <a:rPr lang="en-GB" sz="2800" dirty="0" smtClean="0"/>
              <a:t>As we watch the 2 videos, </a:t>
            </a:r>
          </a:p>
          <a:p>
            <a:pPr algn="l"/>
            <a:r>
              <a:rPr lang="en-GB" sz="2800" dirty="0" smtClean="0"/>
              <a:t>1. start to summarise your notes into:</a:t>
            </a:r>
          </a:p>
          <a:p>
            <a:pPr marL="457200" indent="-457200" algn="l">
              <a:buFont typeface="Arial" panose="020B0604020202020204" pitchFamily="34" charset="0"/>
              <a:buChar char="•"/>
            </a:pPr>
            <a:r>
              <a:rPr lang="en-GB" sz="2800" dirty="0" smtClean="0"/>
              <a:t>Aim</a:t>
            </a:r>
          </a:p>
          <a:p>
            <a:pPr marL="457200" indent="-457200" algn="l">
              <a:buFont typeface="Arial" panose="020B0604020202020204" pitchFamily="34" charset="0"/>
              <a:buChar char="•"/>
            </a:pPr>
            <a:r>
              <a:rPr lang="en-GB" sz="2800" dirty="0" smtClean="0"/>
              <a:t>Sample </a:t>
            </a:r>
          </a:p>
          <a:p>
            <a:pPr marL="457200" indent="-457200" algn="l">
              <a:buFont typeface="Arial" panose="020B0604020202020204" pitchFamily="34" charset="0"/>
              <a:buChar char="•"/>
            </a:pPr>
            <a:r>
              <a:rPr lang="en-GB" sz="2800" dirty="0" smtClean="0"/>
              <a:t>Procedure</a:t>
            </a:r>
          </a:p>
          <a:p>
            <a:pPr marL="457200" indent="-457200" algn="l">
              <a:buFont typeface="Arial" panose="020B0604020202020204" pitchFamily="34" charset="0"/>
              <a:buChar char="•"/>
            </a:pPr>
            <a:r>
              <a:rPr lang="en-GB" sz="2800" dirty="0" smtClean="0"/>
              <a:t>Results</a:t>
            </a:r>
          </a:p>
          <a:p>
            <a:pPr marL="457200" indent="-457200" algn="l">
              <a:buFont typeface="Arial" panose="020B0604020202020204" pitchFamily="34" charset="0"/>
              <a:buChar char="•"/>
            </a:pPr>
            <a:r>
              <a:rPr lang="en-GB" sz="2800" dirty="0" smtClean="0"/>
              <a:t>Conclusions</a:t>
            </a:r>
          </a:p>
          <a:p>
            <a:pPr algn="l"/>
            <a:r>
              <a:rPr lang="en-GB" sz="2800" dirty="0" smtClean="0"/>
              <a:t>2. Identify words unique to the study which you can use to show context (e.g. </a:t>
            </a:r>
            <a:r>
              <a:rPr lang="en-GB" sz="2800" dirty="0" err="1" smtClean="0"/>
              <a:t>minocular</a:t>
            </a:r>
            <a:r>
              <a:rPr lang="en-GB" sz="2800" dirty="0" smtClean="0"/>
              <a:t> / binocular / perpendicular)</a:t>
            </a:r>
          </a:p>
          <a:p>
            <a:pPr algn="l"/>
            <a:endParaRPr lang="en" sz="2800" dirty="0"/>
          </a:p>
        </p:txBody>
      </p:sp>
      <p:sp>
        <p:nvSpPr>
          <p:cNvPr id="180" name="Shape 180"/>
          <p:cNvSpPr txBox="1">
            <a:spLocks noGrp="1"/>
          </p:cNvSpPr>
          <p:nvPr>
            <p:ph type="ctrTitle"/>
          </p:nvPr>
        </p:nvSpPr>
        <p:spPr>
          <a:xfrm>
            <a:off x="611560" y="0"/>
            <a:ext cx="7772400" cy="1772816"/>
          </a:xfrm>
          <a:prstGeom prst="rect">
            <a:avLst/>
          </a:prstGeom>
          <a:ln w="9525" cap="flat">
            <a:noFill/>
            <a:prstDash val="solid"/>
            <a:round/>
            <a:headEnd type="none" w="med" len="med"/>
            <a:tailEnd type="none" w="med" len="med"/>
          </a:ln>
        </p:spPr>
        <p:txBody>
          <a:bodyPr lIns="91425" tIns="91425" rIns="91425" bIns="91425" anchor="ctr" anchorCtr="0">
            <a:noAutofit/>
          </a:bodyPr>
          <a:lstStyle/>
          <a:p>
            <a:r>
              <a:rPr lang="en-GB" sz="3600" b="1" dirty="0"/>
              <a:t>Blakemore and Cooper (1970</a:t>
            </a:r>
            <a:r>
              <a:rPr lang="en-GB" sz="3600" b="1" dirty="0" smtClean="0"/>
              <a:t>)</a:t>
            </a:r>
            <a:r>
              <a:rPr lang="en-GB" sz="3600" b="1" dirty="0"/>
              <a:t/>
            </a:r>
            <a:br>
              <a:rPr lang="en-GB" sz="3600" b="1" dirty="0"/>
            </a:br>
            <a:r>
              <a:rPr lang="en-GB" sz="3600" dirty="0"/>
              <a:t>Development of the brain </a:t>
            </a:r>
            <a:r>
              <a:rPr lang="en-GB" sz="3600" dirty="0" smtClean="0"/>
              <a:t/>
            </a:r>
            <a:br>
              <a:rPr lang="en-GB" sz="3600" dirty="0" smtClean="0"/>
            </a:br>
            <a:r>
              <a:rPr lang="en-GB" sz="3600" dirty="0" smtClean="0"/>
              <a:t>depends </a:t>
            </a:r>
            <a:r>
              <a:rPr lang="en-GB" sz="3600" dirty="0"/>
              <a:t>on the visual </a:t>
            </a:r>
            <a:r>
              <a:rPr lang="en-GB" sz="3600" dirty="0" smtClean="0"/>
              <a:t>environment</a:t>
            </a:r>
            <a:endParaRPr lang="en" sz="4400" dirty="0"/>
          </a:p>
        </p:txBody>
      </p:sp>
      <p:sp>
        <p:nvSpPr>
          <p:cNvPr id="2" name="Rectangle 1"/>
          <p:cNvSpPr/>
          <p:nvPr/>
        </p:nvSpPr>
        <p:spPr>
          <a:xfrm>
            <a:off x="4716016" y="3961753"/>
            <a:ext cx="4230645" cy="307777"/>
          </a:xfrm>
          <a:prstGeom prst="rect">
            <a:avLst/>
          </a:prstGeom>
        </p:spPr>
        <p:txBody>
          <a:bodyPr wrap="none">
            <a:spAutoFit/>
          </a:bodyPr>
          <a:lstStyle/>
          <a:p>
            <a:r>
              <a:rPr lang="en-GB" dirty="0">
                <a:hlinkClick r:id="rId3"/>
              </a:rPr>
              <a:t>https://</a:t>
            </a:r>
            <a:r>
              <a:rPr lang="en-GB" dirty="0" smtClean="0">
                <a:hlinkClick r:id="rId3"/>
              </a:rPr>
              <a:t>www.youtube.com/watch?v=QzkMo45pcUo</a:t>
            </a:r>
            <a:r>
              <a:rPr lang="en-GB" dirty="0" smtClean="0"/>
              <a:t> </a:t>
            </a:r>
            <a:endParaRPr lang="en-GB" dirty="0"/>
          </a:p>
        </p:txBody>
      </p:sp>
      <p:sp>
        <p:nvSpPr>
          <p:cNvPr id="3" name="Rectangle 2"/>
          <p:cNvSpPr/>
          <p:nvPr/>
        </p:nvSpPr>
        <p:spPr>
          <a:xfrm>
            <a:off x="4716016" y="4365104"/>
            <a:ext cx="4273927" cy="307777"/>
          </a:xfrm>
          <a:prstGeom prst="rect">
            <a:avLst/>
          </a:prstGeom>
        </p:spPr>
        <p:txBody>
          <a:bodyPr wrap="none">
            <a:spAutoFit/>
          </a:bodyPr>
          <a:lstStyle/>
          <a:p>
            <a:r>
              <a:rPr lang="en-GB" dirty="0">
                <a:hlinkClick r:id="rId4"/>
              </a:rPr>
              <a:t>https://</a:t>
            </a:r>
            <a:r>
              <a:rPr lang="en-GB" dirty="0" smtClean="0">
                <a:hlinkClick r:id="rId4"/>
              </a:rPr>
              <a:t>www.youtube.com/watch?v=jPIWKoqUWow</a:t>
            </a:r>
            <a:r>
              <a:rPr lang="en-GB" dirty="0" smtClean="0"/>
              <a:t> </a:t>
            </a:r>
            <a:endParaRPr lang="en-GB" dirty="0"/>
          </a:p>
        </p:txBody>
      </p:sp>
      <p:pic>
        <p:nvPicPr>
          <p:cNvPr id="1026" name="Picture 2" descr="C:\Users\vevagora\AppData\Local\Microsoft\Windows\Temporary Internet Files\Content.IE5\RJXJF1R3\Pellicola_Film[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852936"/>
            <a:ext cx="4040567" cy="115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17613"/>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Sample </a:t>
            </a:r>
            <a:endParaRPr lang="en" sz="2800" dirty="0"/>
          </a:p>
        </p:txBody>
      </p:sp>
      <p:sp>
        <p:nvSpPr>
          <p:cNvPr id="2" name="Text Placeholder 1"/>
          <p:cNvSpPr>
            <a:spLocks noGrp="1"/>
          </p:cNvSpPr>
          <p:nvPr>
            <p:ph type="body" idx="1"/>
          </p:nvPr>
        </p:nvSpPr>
        <p:spPr>
          <a:xfrm>
            <a:off x="0" y="548680"/>
            <a:ext cx="9252520" cy="6309320"/>
          </a:xfrm>
        </p:spPr>
        <p:txBody>
          <a:bodyPr>
            <a:normAutofit/>
          </a:bodyPr>
          <a:lstStyle/>
          <a:p>
            <a:pPr marL="0" indent="0">
              <a:buNone/>
            </a:pPr>
            <a:r>
              <a:rPr lang="en-GB" b="1" dirty="0" smtClean="0"/>
              <a:t>What </a:t>
            </a:r>
            <a:r>
              <a:rPr lang="en-GB" b="1" dirty="0"/>
              <a:t>was Blakemore and Coopers’ sample?</a:t>
            </a:r>
            <a:endParaRPr lang="en-GB" dirty="0"/>
          </a:p>
          <a:p>
            <a:pPr marL="0" indent="0">
              <a:buNone/>
            </a:pPr>
            <a:r>
              <a:rPr lang="en-GB" dirty="0"/>
              <a:t>The sample in the study consisted of two kittens who were housed from birth in a completely dark room.</a:t>
            </a:r>
          </a:p>
          <a:p>
            <a:endParaRPr lang="en-GB" dirty="0"/>
          </a:p>
          <a:p>
            <a:pPr marL="0" indent="0">
              <a:buNone/>
            </a:pPr>
            <a:r>
              <a:rPr lang="en-GB" b="1" dirty="0"/>
              <a:t>Is there anything different to the sample here and the target population?</a:t>
            </a:r>
            <a:endParaRPr lang="en-GB" dirty="0"/>
          </a:p>
          <a:p>
            <a:pPr marL="0" indent="0">
              <a:buNone/>
            </a:pPr>
            <a:r>
              <a:rPr lang="en-GB" dirty="0"/>
              <a:t>We can’t say if the kittens were different to every day kittens, but they were bred for research so perhaps they came from a breed strain different to the average kitten</a:t>
            </a:r>
            <a:r>
              <a:rPr lang="en-GB" dirty="0" smtClean="0"/>
              <a:t>?</a:t>
            </a:r>
            <a:endParaRPr lang="en-GB" dirty="0"/>
          </a:p>
        </p:txBody>
      </p:sp>
    </p:spTree>
    <p:extLst>
      <p:ext uri="{BB962C8B-B14F-4D97-AF65-F5344CB8AC3E}">
        <p14:creationId xmlns:p14="http://schemas.microsoft.com/office/powerpoint/2010/main" val="3675646411"/>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Sample </a:t>
            </a:r>
            <a:endParaRPr lang="en" sz="2800" dirty="0"/>
          </a:p>
        </p:txBody>
      </p:sp>
      <p:sp>
        <p:nvSpPr>
          <p:cNvPr id="2" name="Text Placeholder 1"/>
          <p:cNvSpPr>
            <a:spLocks noGrp="1"/>
          </p:cNvSpPr>
          <p:nvPr>
            <p:ph type="body" idx="1"/>
          </p:nvPr>
        </p:nvSpPr>
        <p:spPr>
          <a:xfrm>
            <a:off x="0" y="548680"/>
            <a:ext cx="9252520" cy="6309320"/>
          </a:xfrm>
        </p:spPr>
        <p:txBody>
          <a:bodyPr>
            <a:normAutofit lnSpcReduction="10000"/>
          </a:bodyPr>
          <a:lstStyle/>
          <a:p>
            <a:pPr marL="0" indent="0">
              <a:buNone/>
            </a:pPr>
            <a:r>
              <a:rPr lang="en-GB" b="1" dirty="0" smtClean="0"/>
              <a:t>As </a:t>
            </a:r>
            <a:r>
              <a:rPr lang="en-GB" b="1" dirty="0"/>
              <a:t>there were only two kittens that were used in the study, is it possible that there was something unusual about those kittens? </a:t>
            </a:r>
            <a:endParaRPr lang="en-GB" dirty="0"/>
          </a:p>
          <a:p>
            <a:pPr marL="0" indent="0">
              <a:buNone/>
            </a:pPr>
            <a:r>
              <a:rPr lang="en-GB" dirty="0"/>
              <a:t>Yes. But it is unlikely.</a:t>
            </a:r>
          </a:p>
          <a:p>
            <a:pPr marL="0" indent="0">
              <a:buNone/>
            </a:pPr>
            <a:r>
              <a:rPr lang="en-GB" dirty="0"/>
              <a:t> </a:t>
            </a:r>
          </a:p>
          <a:p>
            <a:pPr marL="0" indent="0">
              <a:buNone/>
            </a:pPr>
            <a:r>
              <a:rPr lang="en-GB" b="1" dirty="0" smtClean="0"/>
              <a:t>Are </a:t>
            </a:r>
            <a:r>
              <a:rPr lang="en-GB" b="1" dirty="0"/>
              <a:t>the results of this study more applicable to one ethnic group than another? Why or why not?</a:t>
            </a:r>
            <a:endParaRPr lang="en-GB" dirty="0"/>
          </a:p>
          <a:p>
            <a:pPr marL="0" indent="0">
              <a:buNone/>
            </a:pPr>
            <a:r>
              <a:rPr lang="en-GB" dirty="0"/>
              <a:t>No - our brain biology is consistent across cultures and ethnicities.</a:t>
            </a:r>
          </a:p>
          <a:p>
            <a:pPr marL="0" indent="0">
              <a:buNone/>
            </a:pPr>
            <a:r>
              <a:rPr lang="en-GB" b="1" dirty="0"/>
              <a:t> </a:t>
            </a:r>
            <a:r>
              <a:rPr lang="en-GB" dirty="0"/>
              <a:t> </a:t>
            </a:r>
            <a:br>
              <a:rPr lang="en-GB" dirty="0"/>
            </a:br>
            <a:r>
              <a:rPr lang="en-GB" b="1" dirty="0"/>
              <a:t>So is this study ethnocentric</a:t>
            </a:r>
            <a:r>
              <a:rPr lang="en-GB" b="1" dirty="0" smtClean="0"/>
              <a:t>? </a:t>
            </a:r>
            <a:r>
              <a:rPr lang="en-GB" dirty="0" smtClean="0"/>
              <a:t>No</a:t>
            </a:r>
            <a:r>
              <a:rPr lang="en-GB" dirty="0"/>
              <a:t/>
            </a:r>
            <a:br>
              <a:rPr lang="en-GB" dirty="0"/>
            </a:br>
            <a:endParaRPr lang="en-GB" dirty="0"/>
          </a:p>
        </p:txBody>
      </p:sp>
    </p:spTree>
    <p:extLst>
      <p:ext uri="{BB962C8B-B14F-4D97-AF65-F5344CB8AC3E}">
        <p14:creationId xmlns:p14="http://schemas.microsoft.com/office/powerpoint/2010/main" val="2040399050"/>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3500" y="-10878"/>
            <a:ext cx="9144000" cy="2105199"/>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None/>
            </a:pPr>
            <a:r>
              <a:rPr lang="en-GB" sz="4000" dirty="0" smtClean="0"/>
              <a:t>Which study would link to the issue/debate?</a:t>
            </a:r>
          </a:p>
          <a:p>
            <a:pPr marL="0" indent="0">
              <a:buNone/>
            </a:pPr>
            <a:r>
              <a:rPr lang="en-GB" sz="4000" dirty="0"/>
              <a:t>Nature / nurture debate	</a:t>
            </a:r>
          </a:p>
          <a:p>
            <a:pPr marL="0" indent="0">
              <a:buNone/>
            </a:pPr>
            <a:r>
              <a:rPr lang="en-GB" sz="4000" dirty="0"/>
              <a:t>Freewill / Determinism	</a:t>
            </a:r>
          </a:p>
          <a:p>
            <a:pPr marL="0" indent="0">
              <a:buNone/>
            </a:pPr>
            <a:r>
              <a:rPr lang="en-GB" sz="4000" dirty="0"/>
              <a:t>Reductionism / Holism	</a:t>
            </a:r>
          </a:p>
          <a:p>
            <a:pPr marL="0" indent="0">
              <a:buNone/>
            </a:pPr>
            <a:r>
              <a:rPr lang="en-GB" sz="4000" dirty="0"/>
              <a:t>Individual / Situational Explanations	</a:t>
            </a:r>
          </a:p>
          <a:p>
            <a:pPr marL="0" indent="0">
              <a:buNone/>
            </a:pPr>
            <a:r>
              <a:rPr lang="en-GB" sz="4000" dirty="0"/>
              <a:t>Usefulness	</a:t>
            </a:r>
          </a:p>
          <a:p>
            <a:pPr marL="0" indent="0">
              <a:buNone/>
            </a:pPr>
            <a:r>
              <a:rPr lang="en-GB" sz="4000" dirty="0"/>
              <a:t>Ethics	</a:t>
            </a:r>
          </a:p>
          <a:p>
            <a:pPr marL="0" indent="0">
              <a:buNone/>
            </a:pPr>
            <a:r>
              <a:rPr lang="en-GB" sz="4000" dirty="0"/>
              <a:t>Conducting Socially Sensitive Research	</a:t>
            </a:r>
          </a:p>
          <a:p>
            <a:pPr marL="0" indent="0">
              <a:buNone/>
            </a:pPr>
            <a:r>
              <a:rPr lang="en-GB" sz="4000" dirty="0"/>
              <a:t>Psychology as a Science</a:t>
            </a:r>
          </a:p>
          <a:p>
            <a:pPr marL="0" indent="0">
              <a:buNone/>
            </a:pPr>
            <a:endParaRPr lang="en" sz="2000" dirty="0"/>
          </a:p>
        </p:txBody>
      </p:sp>
    </p:spTree>
    <p:extLst>
      <p:ext uri="{BB962C8B-B14F-4D97-AF65-F5344CB8AC3E}">
        <p14:creationId xmlns:p14="http://schemas.microsoft.com/office/powerpoint/2010/main" val="28309025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xEl>
                                              <p:pRg st="1" end="1"/>
                                            </p:txEl>
                                          </p:spTgt>
                                        </p:tgtEl>
                                        <p:attrNameLst>
                                          <p:attrName>style.visibility</p:attrName>
                                        </p:attrNameLst>
                                      </p:cBhvr>
                                      <p:to>
                                        <p:strVal val="visible"/>
                                      </p:to>
                                    </p:set>
                                    <p:anim calcmode="lin" valueType="num">
                                      <p:cBhvr additive="base">
                                        <p:cTn id="7" dur="500" fill="hold"/>
                                        <p:tgtEl>
                                          <p:spTgt spid="2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
                                            <p:txEl>
                                              <p:pRg st="2" end="2"/>
                                            </p:txEl>
                                          </p:spTgt>
                                        </p:tgtEl>
                                        <p:attrNameLst>
                                          <p:attrName>style.visibility</p:attrName>
                                        </p:attrNameLst>
                                      </p:cBhvr>
                                      <p:to>
                                        <p:strVal val="visible"/>
                                      </p:to>
                                    </p:set>
                                    <p:anim calcmode="lin" valueType="num">
                                      <p:cBhvr additive="base">
                                        <p:cTn id="13" dur="500" fill="hold"/>
                                        <p:tgtEl>
                                          <p:spTgt spid="2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anim calcmode="lin" valueType="num">
                                      <p:cBhvr additive="base">
                                        <p:cTn id="19" dur="500" fill="hold"/>
                                        <p:tgtEl>
                                          <p:spTgt spid="2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
                                            <p:txEl>
                                              <p:pRg st="4" end="4"/>
                                            </p:txEl>
                                          </p:spTgt>
                                        </p:tgtEl>
                                        <p:attrNameLst>
                                          <p:attrName>style.visibility</p:attrName>
                                        </p:attrNameLst>
                                      </p:cBhvr>
                                      <p:to>
                                        <p:strVal val="visible"/>
                                      </p:to>
                                    </p:set>
                                    <p:anim calcmode="lin" valueType="num">
                                      <p:cBhvr additive="base">
                                        <p:cTn id="25" dur="500" fill="hold"/>
                                        <p:tgtEl>
                                          <p:spTgt spid="22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
                                            <p:txEl>
                                              <p:pRg st="5" end="5"/>
                                            </p:txEl>
                                          </p:spTgt>
                                        </p:tgtEl>
                                        <p:attrNameLst>
                                          <p:attrName>style.visibility</p:attrName>
                                        </p:attrNameLst>
                                      </p:cBhvr>
                                      <p:to>
                                        <p:strVal val="visible"/>
                                      </p:to>
                                    </p:set>
                                    <p:anim calcmode="lin" valueType="num">
                                      <p:cBhvr additive="base">
                                        <p:cTn id="31" dur="500" fill="hold"/>
                                        <p:tgtEl>
                                          <p:spTgt spid="22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
                                            <p:txEl>
                                              <p:pRg st="6" end="6"/>
                                            </p:txEl>
                                          </p:spTgt>
                                        </p:tgtEl>
                                        <p:attrNameLst>
                                          <p:attrName>style.visibility</p:attrName>
                                        </p:attrNameLst>
                                      </p:cBhvr>
                                      <p:to>
                                        <p:strVal val="visible"/>
                                      </p:to>
                                    </p:set>
                                    <p:anim calcmode="lin" valueType="num">
                                      <p:cBhvr additive="base">
                                        <p:cTn id="37" dur="500" fill="hold"/>
                                        <p:tgtEl>
                                          <p:spTgt spid="22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
                                            <p:txEl>
                                              <p:pRg st="7" end="7"/>
                                            </p:txEl>
                                          </p:spTgt>
                                        </p:tgtEl>
                                        <p:attrNameLst>
                                          <p:attrName>style.visibility</p:attrName>
                                        </p:attrNameLst>
                                      </p:cBhvr>
                                      <p:to>
                                        <p:strVal val="visible"/>
                                      </p:to>
                                    </p:set>
                                    <p:anim calcmode="lin" valueType="num">
                                      <p:cBhvr additive="base">
                                        <p:cTn id="43" dur="500" fill="hold"/>
                                        <p:tgtEl>
                                          <p:spTgt spid="22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5">
                                            <p:txEl>
                                              <p:pRg st="8" end="8"/>
                                            </p:txEl>
                                          </p:spTgt>
                                        </p:tgtEl>
                                        <p:attrNameLst>
                                          <p:attrName>style.visibility</p:attrName>
                                        </p:attrNameLst>
                                      </p:cBhvr>
                                      <p:to>
                                        <p:strVal val="visible"/>
                                      </p:to>
                                    </p:set>
                                    <p:anim calcmode="lin" valueType="num">
                                      <p:cBhvr additive="base">
                                        <p:cTn id="49" dur="500" fill="hold"/>
                                        <p:tgtEl>
                                          <p:spTgt spid="22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Links to </a:t>
            </a:r>
            <a:r>
              <a:rPr lang="en-GB" sz="2800" dirty="0" smtClean="0"/>
              <a:t>debates</a:t>
            </a:r>
            <a:endParaRPr lang="en" sz="2800" dirty="0"/>
          </a:p>
        </p:txBody>
      </p:sp>
      <p:sp>
        <p:nvSpPr>
          <p:cNvPr id="225" name="Shape 225"/>
          <p:cNvSpPr txBox="1">
            <a:spLocks noGrp="1"/>
          </p:cNvSpPr>
          <p:nvPr>
            <p:ph type="body" idx="1"/>
          </p:nvPr>
        </p:nvSpPr>
        <p:spPr>
          <a:xfrm>
            <a:off x="0" y="548680"/>
            <a:ext cx="9144000" cy="2105199"/>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3600" dirty="0"/>
              <a:t>The study suggests that the environment that </a:t>
            </a:r>
            <a:r>
              <a:rPr lang="en-GB" sz="3600" dirty="0" smtClean="0"/>
              <a:t>cats </a:t>
            </a:r>
            <a:r>
              <a:rPr lang="en-GB" sz="3600" dirty="0"/>
              <a:t>live in has a big impact on their visual system. Does this support the nature or the nurture side of the debate?</a:t>
            </a:r>
          </a:p>
          <a:p>
            <a:pPr marL="342900" indent="-342900">
              <a:buFont typeface="Arial" panose="020B0604020202020204" pitchFamily="34" charset="0"/>
              <a:buChar char="•"/>
            </a:pPr>
            <a:endParaRPr lang="en-GB" sz="3600" dirty="0" smtClean="0"/>
          </a:p>
          <a:p>
            <a:pPr marL="342900" indent="-342900">
              <a:buFont typeface="Arial" panose="020B0604020202020204" pitchFamily="34" charset="0"/>
              <a:buChar char="•"/>
            </a:pPr>
            <a:endParaRPr lang="en-GB" sz="3600" dirty="0"/>
          </a:p>
          <a:p>
            <a:pPr marL="342900" indent="-342900">
              <a:buFont typeface="Arial" panose="020B0604020202020204" pitchFamily="34" charset="0"/>
              <a:buChar char="•"/>
            </a:pPr>
            <a:endParaRPr lang="en-GB" sz="3600" dirty="0"/>
          </a:p>
          <a:p>
            <a:pPr marL="342900" indent="-342900">
              <a:buFont typeface="Arial" panose="020B0604020202020204" pitchFamily="34" charset="0"/>
              <a:buChar char="•"/>
            </a:pPr>
            <a:r>
              <a:rPr lang="en-GB" sz="3600" dirty="0"/>
              <a:t>Like many studies that come under the biological </a:t>
            </a:r>
            <a:r>
              <a:rPr lang="en-GB" sz="3600" dirty="0" smtClean="0"/>
              <a:t>area, </a:t>
            </a:r>
            <a:r>
              <a:rPr lang="en-GB" sz="3600" dirty="0"/>
              <a:t>this study is controlled, replicable and falsifiable. What debate does this relate to?</a:t>
            </a:r>
          </a:p>
          <a:p>
            <a:endParaRPr lang="en" sz="2000" dirty="0"/>
          </a:p>
        </p:txBody>
      </p:sp>
      <p:pic>
        <p:nvPicPr>
          <p:cNvPr id="11266" name="Picture 2" descr="http://psychrod.com/wp-content/uploads/2015/01/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96952"/>
            <a:ext cx="2160240" cy="14639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image.slidesharecdn.com/lecture1psychologyasascience-131016020936-phpapp02/95/lecture-1-psychology-as-a-science-5-638.jpg?cb=13818894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28" y="2996952"/>
            <a:ext cx="1949829" cy="14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902846"/>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Links to </a:t>
            </a:r>
            <a:r>
              <a:rPr lang="en-GB" sz="2800" dirty="0" smtClean="0"/>
              <a:t>areas/perspectives</a:t>
            </a:r>
            <a:endParaRPr lang="en" sz="2800" dirty="0"/>
          </a:p>
        </p:txBody>
      </p:sp>
      <p:sp>
        <p:nvSpPr>
          <p:cNvPr id="225" name="Shape 225"/>
          <p:cNvSpPr txBox="1">
            <a:spLocks noGrp="1"/>
          </p:cNvSpPr>
          <p:nvPr>
            <p:ph type="body" idx="1"/>
          </p:nvPr>
        </p:nvSpPr>
        <p:spPr>
          <a:xfrm>
            <a:off x="-17885" y="548680"/>
            <a:ext cx="6894141" cy="446449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3600" dirty="0"/>
              <a:t>Blakemore and Cooper’s study comes under the biological area as it is investigating the effect of the environment on the developing brain in cats. </a:t>
            </a:r>
          </a:p>
          <a:p>
            <a:pPr marL="342900" indent="-342900">
              <a:buFont typeface="Arial" panose="020B0604020202020204" pitchFamily="34" charset="0"/>
              <a:buChar char="•"/>
            </a:pPr>
            <a:endParaRPr lang="en-GB" sz="3600" dirty="0" smtClean="0"/>
          </a:p>
          <a:p>
            <a:pPr marL="342900" indent="-342900">
              <a:buFont typeface="Arial" panose="020B0604020202020204" pitchFamily="34" charset="0"/>
              <a:buChar char="•"/>
            </a:pPr>
            <a:r>
              <a:rPr lang="en-GB" sz="3600" dirty="0" smtClean="0"/>
              <a:t>The </a:t>
            </a:r>
            <a:r>
              <a:rPr lang="en-GB" sz="3600" dirty="0"/>
              <a:t>study investigates brain plasticity in cats and how the environment can alter the preferred orientation of neurons.</a:t>
            </a:r>
          </a:p>
          <a:p>
            <a:endParaRPr lang="en" sz="1800" dirty="0"/>
          </a:p>
        </p:txBody>
      </p:sp>
      <p:pic>
        <p:nvPicPr>
          <p:cNvPr id="10242" name="Picture 2" descr="https://s-media-cache-ak0.pinimg.com/736x/5e/93/7f/5e937f83efa1378678563bca05977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846" y="2796815"/>
            <a:ext cx="2860154" cy="255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6536"/>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Links to </a:t>
            </a:r>
            <a:r>
              <a:rPr lang="en-GB" sz="2800" dirty="0" smtClean="0"/>
              <a:t>areas/perspectives</a:t>
            </a:r>
            <a:endParaRPr lang="en" sz="2800" dirty="0"/>
          </a:p>
        </p:txBody>
      </p:sp>
      <p:sp>
        <p:nvSpPr>
          <p:cNvPr id="225" name="Shape 225"/>
          <p:cNvSpPr txBox="1">
            <a:spLocks noGrp="1"/>
          </p:cNvSpPr>
          <p:nvPr>
            <p:ph type="body" idx="1"/>
          </p:nvPr>
        </p:nvSpPr>
        <p:spPr>
          <a:xfrm>
            <a:off x="-17885" y="548680"/>
            <a:ext cx="5093941"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dirty="0" smtClean="0"/>
              <a:t>Why would the study be placed in this area?</a:t>
            </a:r>
          </a:p>
          <a:p>
            <a:pPr marL="342900" indent="-342900">
              <a:buFont typeface="Arial" panose="020B0604020202020204" pitchFamily="34" charset="0"/>
              <a:buChar char="•"/>
            </a:pPr>
            <a:r>
              <a:rPr lang="en-GB" dirty="0" smtClean="0"/>
              <a:t>What characteristics of the study show the principles of the area?</a:t>
            </a:r>
          </a:p>
          <a:p>
            <a:pPr marL="0" indent="0">
              <a:buNone/>
            </a:pPr>
            <a:endParaRPr lang="en-GB" dirty="0" smtClean="0"/>
          </a:p>
          <a:p>
            <a:pPr marL="342900" indent="-342900">
              <a:buFont typeface="Arial" panose="020B0604020202020204" pitchFamily="34" charset="0"/>
              <a:buChar char="•"/>
            </a:pPr>
            <a:r>
              <a:rPr lang="en-GB" dirty="0" smtClean="0"/>
              <a:t>Use at least 1 # of the area</a:t>
            </a:r>
          </a:p>
          <a:p>
            <a:pPr marL="342900" indent="-342900">
              <a:buFont typeface="Arial" panose="020B0604020202020204" pitchFamily="34" charset="0"/>
              <a:buChar char="•"/>
            </a:pPr>
            <a:r>
              <a:rPr lang="en-GB" dirty="0" smtClean="0"/>
              <a:t>Explain the aim / conclusion of the study which links with the #</a:t>
            </a:r>
          </a:p>
          <a:p>
            <a:pPr marL="342900" indent="-342900">
              <a:buFont typeface="Arial" panose="020B0604020202020204" pitchFamily="34" charset="0"/>
              <a:buChar char="•"/>
            </a:pPr>
            <a:r>
              <a:rPr lang="en-GB" dirty="0" smtClean="0"/>
              <a:t>Detail about the study</a:t>
            </a:r>
            <a:endParaRPr lang="en-GB" dirty="0"/>
          </a:p>
          <a:p>
            <a:endParaRPr lang="en" sz="1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297" t="22916" r="14648" b="13021"/>
          <a:stretch/>
        </p:blipFill>
        <p:spPr bwMode="auto">
          <a:xfrm rot="20909333">
            <a:off x="5786676" y="1060416"/>
            <a:ext cx="2656208" cy="410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92149" y="6334780"/>
            <a:ext cx="4572000" cy="523220"/>
          </a:xfrm>
          <a:prstGeom prst="rect">
            <a:avLst/>
          </a:prstGeom>
        </p:spPr>
        <p:txBody>
          <a:bodyPr>
            <a:spAutoFit/>
          </a:bodyPr>
          <a:lstStyle/>
          <a:p>
            <a:r>
              <a:rPr lang="en-GB" dirty="0">
                <a:hlinkClick r:id="rId4"/>
              </a:rPr>
              <a:t>https://quizlet.com/265410145/blakemore-and-cooper-outline-and-evaluation-flash-cards</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956776958"/>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Links to </a:t>
            </a:r>
            <a:r>
              <a:rPr lang="en-GB" sz="2800" dirty="0" smtClean="0"/>
              <a:t>areas/perspectives</a:t>
            </a:r>
            <a:endParaRPr lang="en" sz="2800" dirty="0"/>
          </a:p>
        </p:txBody>
      </p:sp>
      <p:sp>
        <p:nvSpPr>
          <p:cNvPr id="225" name="Shape 225"/>
          <p:cNvSpPr txBox="1">
            <a:spLocks noGrp="1"/>
          </p:cNvSpPr>
          <p:nvPr>
            <p:ph type="body" idx="1"/>
          </p:nvPr>
        </p:nvSpPr>
        <p:spPr>
          <a:xfrm>
            <a:off x="-17885" y="548680"/>
            <a:ext cx="3869805"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2400" dirty="0"/>
              <a:t>Blakemore and Cooper’s study comes under the biological area as it is investigating the effect of the environment on the developing </a:t>
            </a:r>
            <a:r>
              <a:rPr lang="en-GB" sz="2400" b="1" dirty="0"/>
              <a:t>brain</a:t>
            </a:r>
            <a:r>
              <a:rPr lang="en-GB" sz="2400" dirty="0"/>
              <a:t> in cats. </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The </a:t>
            </a:r>
            <a:r>
              <a:rPr lang="en-GB" sz="2400" dirty="0"/>
              <a:t>study investigates </a:t>
            </a:r>
            <a:r>
              <a:rPr lang="en-GB" sz="2400" b="1" dirty="0"/>
              <a:t>brain plasticity </a:t>
            </a:r>
            <a:r>
              <a:rPr lang="en-GB" sz="2400" dirty="0"/>
              <a:t>in cats and how the environment can alter the preferred orientation of neurons.</a:t>
            </a:r>
          </a:p>
          <a:p>
            <a:endParaRPr lang="en" sz="1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297" t="22916" r="14648" b="13021"/>
          <a:stretch/>
        </p:blipFill>
        <p:spPr bwMode="auto">
          <a:xfrm rot="20909333">
            <a:off x="4162452" y="714192"/>
            <a:ext cx="3682151" cy="569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92149" y="6334780"/>
            <a:ext cx="4572000" cy="523220"/>
          </a:xfrm>
          <a:prstGeom prst="rect">
            <a:avLst/>
          </a:prstGeom>
        </p:spPr>
        <p:txBody>
          <a:bodyPr>
            <a:spAutoFit/>
          </a:bodyPr>
          <a:lstStyle/>
          <a:p>
            <a:r>
              <a:rPr lang="en-GB" dirty="0">
                <a:hlinkClick r:id="rId4"/>
              </a:rPr>
              <a:t>https://quizlet.com/265410145/blakemore-and-cooper-outline-and-evaluation-flash-cards</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3573872130"/>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Links to k</a:t>
            </a:r>
            <a:r>
              <a:rPr lang="en-GB" sz="2800" dirty="0" smtClean="0"/>
              <a:t>ey themes</a:t>
            </a:r>
            <a:endParaRPr lang="en" sz="2800" dirty="0"/>
          </a:p>
        </p:txBody>
      </p:sp>
      <p:sp>
        <p:nvSpPr>
          <p:cNvPr id="225" name="Shape 225"/>
          <p:cNvSpPr txBox="1">
            <a:spLocks noGrp="1"/>
          </p:cNvSpPr>
          <p:nvPr>
            <p:ph type="body" idx="1"/>
          </p:nvPr>
        </p:nvSpPr>
        <p:spPr>
          <a:xfrm>
            <a:off x="3203848" y="441139"/>
            <a:ext cx="5929164" cy="2952328"/>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dirty="0" smtClean="0"/>
              <a:t>Key theme = brain </a:t>
            </a:r>
            <a:r>
              <a:rPr lang="en-GB" dirty="0"/>
              <a:t>plasticity. </a:t>
            </a:r>
            <a:endParaRPr lang="en-GB" dirty="0" smtClean="0"/>
          </a:p>
          <a:p>
            <a:r>
              <a:rPr lang="en-GB" dirty="0" smtClean="0"/>
              <a:t>Blakemore </a:t>
            </a:r>
            <a:r>
              <a:rPr lang="en-GB" dirty="0"/>
              <a:t>and Cooper’s study found that in the developing brains of cats the visual neurons will change their preferred orientation depending on the environment that the cat is raised in (vertical or horizontal stripes). </a:t>
            </a:r>
            <a:endParaRPr lang="en-GB" dirty="0" smtClean="0"/>
          </a:p>
          <a:p>
            <a:r>
              <a:rPr lang="en-GB" dirty="0" smtClean="0"/>
              <a:t>This </a:t>
            </a:r>
            <a:r>
              <a:rPr lang="en-GB" dirty="0"/>
              <a:t>shows that cats’ brains are able to adapt, i.e. have plasticity. </a:t>
            </a:r>
          </a:p>
        </p:txBody>
      </p:sp>
      <p:pic>
        <p:nvPicPr>
          <p:cNvPr id="12290" name="Picture 2" descr="https://image.slidesharecdn.com/plasticityofthebrain-120623041750-phpapp02/95/plasticity-of-the-brain-vce-u4-psychology-1-728.jpg?cb=13404253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67216"/>
            <a:ext cx="3203848" cy="240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029090"/>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Model Activity</a:t>
            </a:r>
            <a:endParaRPr lang="en" sz="2800" dirty="0"/>
          </a:p>
        </p:txBody>
      </p:sp>
      <p:sp>
        <p:nvSpPr>
          <p:cNvPr id="225" name="Shape 225"/>
          <p:cNvSpPr txBox="1">
            <a:spLocks noGrp="1"/>
          </p:cNvSpPr>
          <p:nvPr>
            <p:ph type="body" idx="1"/>
          </p:nvPr>
        </p:nvSpPr>
        <p:spPr>
          <a:xfrm>
            <a:off x="-14436" y="548680"/>
            <a:ext cx="3650332"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dirty="0" smtClean="0"/>
              <a:t>Make a </a:t>
            </a:r>
            <a:r>
              <a:rPr lang="en-GB" dirty="0"/>
              <a:t>model of the equipment used </a:t>
            </a:r>
            <a:endParaRPr lang="en-GB" dirty="0" smtClean="0"/>
          </a:p>
          <a:p>
            <a:r>
              <a:rPr lang="en-GB" dirty="0" smtClean="0"/>
              <a:t>You </a:t>
            </a:r>
            <a:r>
              <a:rPr lang="en-GB" dirty="0"/>
              <a:t>need to make a model of a cat (with a restrictive collar).</a:t>
            </a:r>
          </a:p>
          <a:p>
            <a:r>
              <a:rPr lang="en-GB" dirty="0" smtClean="0"/>
              <a:t>Design </a:t>
            </a:r>
            <a:r>
              <a:rPr lang="en-GB" dirty="0"/>
              <a:t>the collar</a:t>
            </a:r>
            <a:r>
              <a:rPr lang="en-GB" dirty="0" smtClean="0"/>
              <a:t>.</a:t>
            </a:r>
          </a:p>
          <a:p>
            <a:r>
              <a:rPr lang="en-GB" dirty="0" smtClean="0"/>
              <a:t>Design the cylinder with horizontal or vertical lines </a:t>
            </a:r>
            <a:endParaRPr lang="en-GB" dirty="0"/>
          </a:p>
          <a:p>
            <a:pPr marL="0" indent="0">
              <a:buNone/>
            </a:pPr>
            <a:endParaRPr lang="en" sz="2000" dirty="0"/>
          </a:p>
        </p:txBody>
      </p:sp>
      <p:pic>
        <p:nvPicPr>
          <p:cNvPr id="4" name="image03.png"/>
          <p:cNvPicPr/>
          <p:nvPr/>
        </p:nvPicPr>
        <p:blipFill>
          <a:blip r:embed="rId3"/>
          <a:srcRect/>
          <a:stretch>
            <a:fillRect/>
          </a:stretch>
        </p:blipFill>
        <p:spPr>
          <a:xfrm>
            <a:off x="4355976" y="692696"/>
            <a:ext cx="4500612" cy="5951900"/>
          </a:xfrm>
          <a:prstGeom prst="rect">
            <a:avLst/>
          </a:prstGeom>
          <a:ln/>
        </p:spPr>
      </p:pic>
    </p:spTree>
    <p:extLst>
      <p:ext uri="{BB962C8B-B14F-4D97-AF65-F5344CB8AC3E}">
        <p14:creationId xmlns:p14="http://schemas.microsoft.com/office/powerpoint/2010/main" val="307616129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Aims</a:t>
            </a:r>
            <a:endParaRPr lang="en" sz="2800" dirty="0"/>
          </a:p>
        </p:txBody>
      </p:sp>
      <p:sp>
        <p:nvSpPr>
          <p:cNvPr id="225" name="Shape 225"/>
          <p:cNvSpPr txBox="1">
            <a:spLocks noGrp="1"/>
          </p:cNvSpPr>
          <p:nvPr>
            <p:ph type="body" idx="1"/>
          </p:nvPr>
        </p:nvSpPr>
        <p:spPr>
          <a:xfrm>
            <a:off x="0" y="548680"/>
            <a:ext cx="6588224" cy="2952328"/>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3600" dirty="0"/>
              <a:t>The aim of this study was to study cats who </a:t>
            </a:r>
            <a:r>
              <a:rPr lang="en-GB" sz="3600" dirty="0" smtClean="0"/>
              <a:t>had </a:t>
            </a:r>
            <a:r>
              <a:rPr lang="en-GB" sz="3600" dirty="0"/>
              <a:t>limited visual experience.</a:t>
            </a:r>
          </a:p>
          <a:p>
            <a:r>
              <a:rPr lang="en-GB" sz="3600" dirty="0" smtClean="0"/>
              <a:t>The </a:t>
            </a:r>
            <a:r>
              <a:rPr lang="en-GB" sz="3600" dirty="0"/>
              <a:t>kittens were limited to one visual orientation – either vertical stripes or horizontal stripes. </a:t>
            </a:r>
          </a:p>
          <a:p>
            <a:r>
              <a:rPr lang="en-GB" sz="3600" dirty="0" smtClean="0"/>
              <a:t>The cats’ </a:t>
            </a:r>
            <a:r>
              <a:rPr lang="en-GB" sz="3600" dirty="0"/>
              <a:t>behaviour was then observed to see the effects of limiting their visual experience.</a:t>
            </a:r>
          </a:p>
          <a:p>
            <a:endParaRPr lang="en" sz="2000" dirty="0"/>
          </a:p>
        </p:txBody>
      </p:sp>
      <p:pic>
        <p:nvPicPr>
          <p:cNvPr id="13314" name="Picture 2" descr="https://i.ytimg.com/vi/QzkMo45pcUo/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01" y="1556792"/>
            <a:ext cx="2603847" cy="195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594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12034"/>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Method</a:t>
            </a:r>
            <a:endParaRPr lang="en" sz="2800" dirty="0"/>
          </a:p>
        </p:txBody>
      </p:sp>
      <p:sp>
        <p:nvSpPr>
          <p:cNvPr id="225" name="Shape 225"/>
          <p:cNvSpPr txBox="1">
            <a:spLocks noGrp="1"/>
          </p:cNvSpPr>
          <p:nvPr>
            <p:ph type="body" idx="1"/>
          </p:nvPr>
        </p:nvSpPr>
        <p:spPr>
          <a:xfrm>
            <a:off x="0" y="548680"/>
            <a:ext cx="651621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3600" dirty="0"/>
              <a:t>From birth, the kittens were housed in a completely dark room and then from the age of  two weeks  the visual experience of the kittens was manipulated. </a:t>
            </a:r>
            <a:endParaRPr lang="en-GB" sz="3600" dirty="0" smtClean="0"/>
          </a:p>
          <a:p>
            <a:pPr marL="0" indent="0">
              <a:buNone/>
            </a:pPr>
            <a:r>
              <a:rPr lang="en-GB" sz="3600" dirty="0" smtClean="0"/>
              <a:t>They </a:t>
            </a:r>
            <a:r>
              <a:rPr lang="en-GB" sz="3600" dirty="0"/>
              <a:t>were placed in either a completely vertically-oriented or a completely horizontally-oriented </a:t>
            </a:r>
            <a:r>
              <a:rPr lang="en-GB" sz="3600" dirty="0" smtClean="0"/>
              <a:t>environment.</a:t>
            </a:r>
            <a:endParaRPr lang="en"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1556792"/>
            <a:ext cx="2776537" cy="359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98527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12034"/>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Method</a:t>
            </a:r>
            <a:endParaRPr lang="en" sz="2800" dirty="0"/>
          </a:p>
        </p:txBody>
      </p:sp>
      <p:sp>
        <p:nvSpPr>
          <p:cNvPr id="225" name="Shape 225"/>
          <p:cNvSpPr txBox="1">
            <a:spLocks noGrp="1"/>
          </p:cNvSpPr>
          <p:nvPr>
            <p:ph type="body" idx="1"/>
          </p:nvPr>
        </p:nvSpPr>
        <p:spPr>
          <a:xfrm>
            <a:off x="0" y="548680"/>
            <a:ext cx="687625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4000" dirty="0" smtClean="0"/>
              <a:t>This </a:t>
            </a:r>
            <a:r>
              <a:rPr lang="en-GB" sz="4000" dirty="0"/>
              <a:t>was achieved by placing the kitten in a specially designed cylindrical piece of apparatus </a:t>
            </a:r>
            <a:r>
              <a:rPr lang="en-GB" sz="4000" dirty="0" smtClean="0"/>
              <a:t>in </a:t>
            </a:r>
            <a:r>
              <a:rPr lang="en-GB" sz="4000" dirty="0"/>
              <a:t>which there was a clear glass platform halfway up the cylinder on which the kitten was placed. The cylinder was 46 cm in diameter and about 2 metres high</a:t>
            </a:r>
            <a:r>
              <a:rPr lang="en-GB" sz="4000" dirty="0" smtClean="0"/>
              <a:t>.</a:t>
            </a:r>
            <a:endParaRPr lang="en" sz="4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358" y="2996952"/>
            <a:ext cx="2498642" cy="323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82428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Use this one</Template>
  <TotalTime>2305</TotalTime>
  <Words>2419</Words>
  <Application>Microsoft Office PowerPoint</Application>
  <PresentationFormat>On-screen Show (4:3)</PresentationFormat>
  <Paragraphs>285</Paragraphs>
  <Slides>57</Slides>
  <Notes>57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Helvetica</vt:lpstr>
      <vt:lpstr>Presentation1</vt:lpstr>
      <vt:lpstr>Do you think your environment can influence  your brain structure?</vt:lpstr>
      <vt:lpstr>Do you think your environment can influence  your brain structure?</vt:lpstr>
      <vt:lpstr>Really?????</vt:lpstr>
      <vt:lpstr>Blakemore and Cooper (1970) Development of the brain  depends on the visual environment</vt:lpstr>
      <vt:lpstr>Blakemore and Cooper (1970) Development of the brain  depends on the visual environment</vt:lpstr>
      <vt:lpstr>Model Activity</vt:lpstr>
      <vt:lpstr>Aims</vt:lpstr>
      <vt:lpstr>Method</vt:lpstr>
      <vt:lpstr>Method</vt:lpstr>
      <vt:lpstr>Method</vt:lpstr>
      <vt:lpstr>Five months later…</vt:lpstr>
      <vt:lpstr>Results</vt:lpstr>
      <vt:lpstr>Results</vt:lpstr>
      <vt:lpstr>Permanent deficiencies</vt:lpstr>
      <vt:lpstr>Horizontal vs. vertical</vt:lpstr>
      <vt:lpstr>Horizontal vs. vertical</vt:lpstr>
      <vt:lpstr>Horizontal vs. vertical</vt:lpstr>
      <vt:lpstr>Neurophysiological results</vt:lpstr>
      <vt:lpstr>PowerPoint Presentation</vt:lpstr>
      <vt:lpstr>Conclusions</vt:lpstr>
      <vt:lpstr>HOW is the data collected in?</vt:lpstr>
      <vt:lpstr>HOW is the data collected in?</vt:lpstr>
      <vt:lpstr>HOW is the data collected in?</vt:lpstr>
      <vt:lpstr>Evaluation </vt:lpstr>
      <vt:lpstr>Evaluation </vt:lpstr>
      <vt:lpstr>Evaluation </vt:lpstr>
      <vt:lpstr>Evaluation </vt:lpstr>
      <vt:lpstr>Evaluation </vt:lpstr>
      <vt:lpstr>Evaluation </vt:lpstr>
      <vt:lpstr>Evaluation </vt:lpstr>
      <vt:lpstr>Evaluation </vt:lpstr>
      <vt:lpstr>Evaluation </vt:lpstr>
      <vt:lpstr>Tactile Task</vt:lpstr>
      <vt:lpstr>Tactile Task</vt:lpstr>
      <vt:lpstr>Tactile Task</vt:lpstr>
      <vt:lpstr>On your whiteboard</vt:lpstr>
      <vt:lpstr>On your whiteboard</vt:lpstr>
      <vt:lpstr>Ethics</vt:lpstr>
      <vt:lpstr>Ethics</vt:lpstr>
      <vt:lpstr>Evaluation </vt:lpstr>
      <vt:lpstr>Evaluation </vt:lpstr>
      <vt:lpstr>Evaluation </vt:lpstr>
      <vt:lpstr>Evaluation </vt:lpstr>
      <vt:lpstr>Evaluation </vt:lpstr>
      <vt:lpstr>Evaluation </vt:lpstr>
      <vt:lpstr>Evaluation </vt:lpstr>
      <vt:lpstr>Evaluation: Reliability </vt:lpstr>
      <vt:lpstr>Evaluation: Reliability </vt:lpstr>
      <vt:lpstr>Evaluation: Reliability </vt:lpstr>
      <vt:lpstr>Evaluation: Sample </vt:lpstr>
      <vt:lpstr>Evaluation: Sample </vt:lpstr>
      <vt:lpstr>PowerPoint Presentation</vt:lpstr>
      <vt:lpstr>Links to debates</vt:lpstr>
      <vt:lpstr>Links to areas/perspectives</vt:lpstr>
      <vt:lpstr>Links to areas/perspectives</vt:lpstr>
      <vt:lpstr>Links to areas/perspectives</vt:lpstr>
      <vt:lpstr>Links to key themes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Component 1</dc:title>
  <dc:creator>Lesley</dc:creator>
  <cp:lastModifiedBy>Evagora V (Staff)</cp:lastModifiedBy>
  <cp:revision>129</cp:revision>
  <cp:lastPrinted>2017-03-20T07:36:27Z</cp:lastPrinted>
  <dcterms:created xsi:type="dcterms:W3CDTF">2015-02-13T19:55:59Z</dcterms:created>
  <dcterms:modified xsi:type="dcterms:W3CDTF">2019-03-19T07:14:33Z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171821</vt:lpwstr>
  </property>
  <property fmtid="{D5CDD505-2E9C-101B-9397-08002B2CF9AE}" pid="3" name="NXPowerLiteSettings">
    <vt:lpwstr>F7000400038000</vt:lpwstr>
  </property>
  <property fmtid="{D5CDD505-2E9C-101B-9397-08002B2CF9AE}" pid="4" name="NXPowerLiteVersion">
    <vt:lpwstr>D6.0.5</vt:lpwstr>
  </property>
</Properties>
</file>